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92" r:id="rId1"/>
  </p:sldMasterIdLst>
  <p:sldIdLst>
    <p:sldId id="256" r:id="rId2"/>
    <p:sldId id="292" r:id="rId3"/>
    <p:sldId id="284" r:id="rId4"/>
    <p:sldId id="271" r:id="rId5"/>
    <p:sldId id="263" r:id="rId6"/>
    <p:sldId id="278" r:id="rId7"/>
    <p:sldId id="279" r:id="rId8"/>
    <p:sldId id="294" r:id="rId9"/>
    <p:sldId id="298" r:id="rId10"/>
    <p:sldId id="299" r:id="rId11"/>
    <p:sldId id="293" r:id="rId12"/>
    <p:sldId id="285" r:id="rId13"/>
    <p:sldId id="283" r:id="rId14"/>
    <p:sldId id="297" r:id="rId15"/>
    <p:sldId id="264" r:id="rId16"/>
    <p:sldId id="270" r:id="rId17"/>
    <p:sldId id="295" r:id="rId18"/>
    <p:sldId id="267" r:id="rId19"/>
    <p:sldId id="296" r:id="rId20"/>
    <p:sldId id="277" r:id="rId21"/>
    <p:sldId id="290" r:id="rId22"/>
    <p:sldId id="266" r:id="rId23"/>
    <p:sldId id="286" r:id="rId24"/>
    <p:sldId id="287" r:id="rId25"/>
    <p:sldId id="288" r:id="rId26"/>
    <p:sldId id="289" r:id="rId27"/>
    <p:sldId id="276" r:id="rId28"/>
    <p:sldId id="282"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008" autoAdjust="0"/>
    <p:restoredTop sz="94660"/>
  </p:normalViewPr>
  <p:slideViewPr>
    <p:cSldViewPr snapToGrid="0">
      <p:cViewPr varScale="1">
        <p:scale>
          <a:sx n="119" d="100"/>
          <a:sy n="119" d="100"/>
        </p:scale>
        <p:origin x="96" y="2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a:t>Cost Distribution</a:t>
            </a:r>
          </a:p>
        </c:rich>
      </c:tx>
      <c:layout>
        <c:manualLayout>
          <c:xMode val="edge"/>
          <c:yMode val="edge"/>
          <c:x val="0.45878124999999997"/>
          <c:y val="2.1093748702402271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pieChart>
        <c:varyColors val="1"/>
        <c:ser>
          <c:idx val="0"/>
          <c:order val="0"/>
          <c:tx>
            <c:strRef>
              <c:f>Sheet1!$B$1</c:f>
              <c:strCache>
                <c:ptCount val="1"/>
                <c:pt idx="0">
                  <c:v>Costs</c:v>
                </c:pt>
              </c:strCache>
            </c:strRef>
          </c:tx>
          <c:dPt>
            <c:idx val="0"/>
            <c:bubble3D val="0"/>
            <c:spPr>
              <a:gradFill rotWithShape="1">
                <a:gsLst>
                  <a:gs pos="0">
                    <a:schemeClr val="accent1">
                      <a:tint val="98000"/>
                      <a:satMod val="110000"/>
                      <a:lumMod val="104000"/>
                    </a:schemeClr>
                  </a:gs>
                  <a:gs pos="69000">
                    <a:schemeClr val="accent1">
                      <a:shade val="88000"/>
                      <a:satMod val="130000"/>
                      <a:lumMod val="92000"/>
                    </a:schemeClr>
                  </a:gs>
                  <a:gs pos="100000">
                    <a:schemeClr val="accent1">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dPt>
          <c:dPt>
            <c:idx val="1"/>
            <c:bubble3D val="0"/>
            <c:spPr>
              <a:gradFill rotWithShape="1">
                <a:gsLst>
                  <a:gs pos="0">
                    <a:schemeClr val="accent2">
                      <a:tint val="98000"/>
                      <a:satMod val="110000"/>
                      <a:lumMod val="104000"/>
                    </a:schemeClr>
                  </a:gs>
                  <a:gs pos="69000">
                    <a:schemeClr val="accent2">
                      <a:shade val="88000"/>
                      <a:satMod val="130000"/>
                      <a:lumMod val="92000"/>
                    </a:schemeClr>
                  </a:gs>
                  <a:gs pos="100000">
                    <a:schemeClr val="accent2">
                      <a:shade val="78000"/>
                      <a:satMod val="130000"/>
                      <a:lumMod val="92000"/>
                    </a:schemeClr>
                  </a:gs>
                </a:gsLst>
                <a:lin ang="5400000" scaled="0"/>
              </a:gradFill>
              <a:ln>
                <a:noFill/>
              </a:ln>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c:spPr>
          </c:dPt>
          <c:cat>
            <c:strRef>
              <c:f>Sheet1!$A$2:$A$3</c:f>
              <c:strCache>
                <c:ptCount val="2"/>
                <c:pt idx="0">
                  <c:v>Payroll, bonus, etc</c:v>
                </c:pt>
                <c:pt idx="1">
                  <c:v>Others</c:v>
                </c:pt>
              </c:strCache>
            </c:strRef>
          </c:cat>
          <c:val>
            <c:numRef>
              <c:f>Sheet1!$B$2:$B$3</c:f>
              <c:numCache>
                <c:formatCode>General</c:formatCode>
                <c:ptCount val="2"/>
                <c:pt idx="0">
                  <c:v>80</c:v>
                </c:pt>
                <c:pt idx="1">
                  <c:v>20</c:v>
                </c:pt>
              </c:numCache>
            </c:numRef>
          </c:val>
          <c:extLst>
            <c:ext xmlns:c16="http://schemas.microsoft.com/office/drawing/2014/chart" uri="{C3380CC4-5D6E-409C-BE32-E72D297353CC}">
              <c16:uniqueId val="{00000000-7F56-4541-9B78-92A4AC0D0AB9}"/>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legend>
    <c:plotVisOnly val="1"/>
    <c:dispBlanksAs val="gap"/>
    <c:showDLblsOverMax val="0"/>
  </c:chart>
  <c: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en-US" dirty="0" smtClean="0"/>
              <a:t>Time division when coding</a:t>
            </a:r>
            <a:endParaRPr lang="en-US" dirty="0"/>
          </a:p>
        </c:rich>
      </c:tx>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bar"/>
        <c:grouping val="percentStacked"/>
        <c:varyColors val="0"/>
        <c:ser>
          <c:idx val="0"/>
          <c:order val="0"/>
          <c:tx>
            <c:strRef>
              <c:f>Sheet1!$B$1</c:f>
              <c:strCache>
                <c:ptCount val="1"/>
                <c:pt idx="0">
                  <c:v>Coding</c:v>
                </c:pt>
              </c:strCache>
            </c:strRef>
          </c:tx>
          <c:spPr>
            <a:solidFill>
              <a:schemeClr val="accent1"/>
            </a:solidFill>
            <a:ln>
              <a:noFill/>
            </a:ln>
            <a:effectLst/>
            <a:sp3d/>
          </c:spPr>
          <c:invertIfNegative val="0"/>
          <c:cat>
            <c:strRef>
              <c:f>Sheet1!$A$2:$A$3</c:f>
              <c:strCache>
                <c:ptCount val="2"/>
                <c:pt idx="0">
                  <c:v>Developer Time</c:v>
                </c:pt>
                <c:pt idx="1">
                  <c:v>Planner</c:v>
                </c:pt>
              </c:strCache>
            </c:strRef>
          </c:cat>
          <c:val>
            <c:numRef>
              <c:f>Sheet1!$B$2:$B$3</c:f>
              <c:numCache>
                <c:formatCode>General</c:formatCode>
                <c:ptCount val="2"/>
                <c:pt idx="0">
                  <c:v>10</c:v>
                </c:pt>
                <c:pt idx="1">
                  <c:v>90</c:v>
                </c:pt>
              </c:numCache>
            </c:numRef>
          </c:val>
          <c:extLst>
            <c:ext xmlns:c16="http://schemas.microsoft.com/office/drawing/2014/chart" uri="{C3380CC4-5D6E-409C-BE32-E72D297353CC}">
              <c16:uniqueId val="{00000000-D724-4D4A-8B1C-98AD4B420047}"/>
            </c:ext>
          </c:extLst>
        </c:ser>
        <c:ser>
          <c:idx val="1"/>
          <c:order val="1"/>
          <c:tx>
            <c:strRef>
              <c:f>Sheet1!$C$1</c:f>
              <c:strCache>
                <c:ptCount val="1"/>
                <c:pt idx="0">
                  <c:v>R&amp;D Research and Documentation</c:v>
                </c:pt>
              </c:strCache>
            </c:strRef>
          </c:tx>
          <c:spPr>
            <a:solidFill>
              <a:schemeClr val="accent2"/>
            </a:solidFill>
            <a:ln>
              <a:noFill/>
            </a:ln>
            <a:effectLst/>
            <a:sp3d/>
          </c:spPr>
          <c:invertIfNegative val="0"/>
          <c:cat>
            <c:strRef>
              <c:f>Sheet1!$A$2:$A$3</c:f>
              <c:strCache>
                <c:ptCount val="2"/>
                <c:pt idx="0">
                  <c:v>Developer Time</c:v>
                </c:pt>
                <c:pt idx="1">
                  <c:v>Planner</c:v>
                </c:pt>
              </c:strCache>
            </c:strRef>
          </c:cat>
          <c:val>
            <c:numRef>
              <c:f>Sheet1!$C$2:$C$3</c:f>
              <c:numCache>
                <c:formatCode>General</c:formatCode>
                <c:ptCount val="2"/>
                <c:pt idx="0">
                  <c:v>30</c:v>
                </c:pt>
                <c:pt idx="1">
                  <c:v>10</c:v>
                </c:pt>
              </c:numCache>
            </c:numRef>
          </c:val>
          <c:extLst>
            <c:ext xmlns:c16="http://schemas.microsoft.com/office/drawing/2014/chart" uri="{C3380CC4-5D6E-409C-BE32-E72D297353CC}">
              <c16:uniqueId val="{00000001-D724-4D4A-8B1C-98AD4B420047}"/>
            </c:ext>
          </c:extLst>
        </c:ser>
        <c:ser>
          <c:idx val="2"/>
          <c:order val="2"/>
          <c:tx>
            <c:strRef>
              <c:f>Sheet1!$D$1</c:f>
              <c:strCache>
                <c:ptCount val="1"/>
                <c:pt idx="0">
                  <c:v>Testing</c:v>
                </c:pt>
              </c:strCache>
            </c:strRef>
          </c:tx>
          <c:spPr>
            <a:solidFill>
              <a:schemeClr val="accent3"/>
            </a:solidFill>
            <a:ln>
              <a:noFill/>
            </a:ln>
            <a:effectLst/>
            <a:sp3d/>
          </c:spPr>
          <c:invertIfNegative val="0"/>
          <c:cat>
            <c:strRef>
              <c:f>Sheet1!$A$2:$A$3</c:f>
              <c:strCache>
                <c:ptCount val="2"/>
                <c:pt idx="0">
                  <c:v>Developer Time</c:v>
                </c:pt>
                <c:pt idx="1">
                  <c:v>Planner</c:v>
                </c:pt>
              </c:strCache>
            </c:strRef>
          </c:cat>
          <c:val>
            <c:numRef>
              <c:f>Sheet1!$D$2:$D$3</c:f>
              <c:numCache>
                <c:formatCode>General</c:formatCode>
                <c:ptCount val="2"/>
                <c:pt idx="0">
                  <c:v>40</c:v>
                </c:pt>
                <c:pt idx="1">
                  <c:v>0</c:v>
                </c:pt>
              </c:numCache>
            </c:numRef>
          </c:val>
          <c:extLst>
            <c:ext xmlns:c16="http://schemas.microsoft.com/office/drawing/2014/chart" uri="{C3380CC4-5D6E-409C-BE32-E72D297353CC}">
              <c16:uniqueId val="{00000002-D724-4D4A-8B1C-98AD4B420047}"/>
            </c:ext>
          </c:extLst>
        </c:ser>
        <c:ser>
          <c:idx val="3"/>
          <c:order val="3"/>
          <c:tx>
            <c:strRef>
              <c:f>Sheet1!$E$1</c:f>
              <c:strCache>
                <c:ptCount val="1"/>
                <c:pt idx="0">
                  <c:v>SDK Ineffeciencies</c:v>
                </c:pt>
              </c:strCache>
            </c:strRef>
          </c:tx>
          <c:spPr>
            <a:solidFill>
              <a:schemeClr val="accent4"/>
            </a:solidFill>
            <a:ln>
              <a:noFill/>
            </a:ln>
            <a:effectLst/>
            <a:sp3d/>
          </c:spPr>
          <c:invertIfNegative val="0"/>
          <c:cat>
            <c:strRef>
              <c:f>Sheet1!$A$2:$A$3</c:f>
              <c:strCache>
                <c:ptCount val="2"/>
                <c:pt idx="0">
                  <c:v>Developer Time</c:v>
                </c:pt>
                <c:pt idx="1">
                  <c:v>Planner</c:v>
                </c:pt>
              </c:strCache>
            </c:strRef>
          </c:cat>
          <c:val>
            <c:numRef>
              <c:f>Sheet1!$E$2:$E$3</c:f>
              <c:numCache>
                <c:formatCode>General</c:formatCode>
                <c:ptCount val="2"/>
                <c:pt idx="0">
                  <c:v>20</c:v>
                </c:pt>
                <c:pt idx="1">
                  <c:v>0</c:v>
                </c:pt>
              </c:numCache>
            </c:numRef>
          </c:val>
          <c:extLst>
            <c:ext xmlns:c16="http://schemas.microsoft.com/office/drawing/2014/chart" uri="{C3380CC4-5D6E-409C-BE32-E72D297353CC}">
              <c16:uniqueId val="{00000003-D724-4D4A-8B1C-98AD4B420047}"/>
            </c:ext>
          </c:extLst>
        </c:ser>
        <c:dLbls>
          <c:showLegendKey val="0"/>
          <c:showVal val="0"/>
          <c:showCatName val="0"/>
          <c:showSerName val="0"/>
          <c:showPercent val="0"/>
          <c:showBubbleSize val="0"/>
        </c:dLbls>
        <c:gapWidth val="150"/>
        <c:shape val="box"/>
        <c:axId val="1321224895"/>
        <c:axId val="1321225727"/>
        <c:axId val="0"/>
      </c:bar3DChart>
      <c:catAx>
        <c:axId val="1321224895"/>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21225727"/>
        <c:crosses val="autoZero"/>
        <c:auto val="1"/>
        <c:lblAlgn val="ctr"/>
        <c:lblOffset val="100"/>
        <c:noMultiLvlLbl val="0"/>
      </c:catAx>
      <c:valAx>
        <c:axId val="1321225727"/>
        <c:scaling>
          <c:orientation val="minMax"/>
        </c:scaling>
        <c:delete val="0"/>
        <c:axPos val="b"/>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321224895"/>
        <c:crosses val="autoZero"/>
        <c:crossBetween val="between"/>
      </c:valAx>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7">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tx1"/>
    </cs:fontRef>
  </cs:dataPoint>
  <cs:dataPoint3D>
    <cs:lnRef idx="0"/>
    <cs:fillRef idx="3">
      <cs:styleClr val="auto"/>
    </cs:fillRef>
    <cs:effectRef idx="3"/>
    <cs:fontRef idx="minor">
      <a:schemeClr val="tx1"/>
    </cs:fontRef>
  </cs:dataPoint3D>
  <cs:dataPointLine>
    <cs:lnRef idx="0">
      <cs:styleClr val="auto"/>
    </cs:lnRef>
    <cs:fillRef idx="3"/>
    <cs:effectRef idx="3"/>
    <cs:fontRef idx="minor">
      <a:schemeClr val="tx1"/>
    </cs:fontRef>
    <cs:spPr>
      <a:ln w="34925" cap="rnd">
        <a:solidFill>
          <a:schemeClr val="phClr"/>
        </a:solidFill>
        <a:round/>
      </a:ln>
    </cs:spPr>
  </cs:dataPointLine>
  <cs:dataPointMarker>
    <cs:lnRef idx="0">
      <cs:styleClr val="auto"/>
    </cs:lnRef>
    <cs:fillRef idx="3">
      <cs:styleClr val="auto"/>
    </cs:fillRef>
    <cs:effectRef idx="3"/>
    <cs:fontRef idx="minor">
      <a:schemeClr val="tx1"/>
    </cs:fontRef>
    <cs:spPr>
      <a:ln w="9525">
        <a:solidFill>
          <a:schemeClr val="phClr"/>
        </a:solidFill>
        <a:round/>
      </a:ln>
    </cs:spPr>
  </cs:dataPointMarker>
  <cs:dataPointMarkerLayout symbol="circle" size="6"/>
  <cs:dataPointWireframe>
    <cs:lnRef idx="0">
      <cs:styleClr val="auto"/>
    </cs:lnRef>
    <cs:fillRef idx="3"/>
    <cs:effectRef idx="3"/>
    <cs:fontRef idx="minor">
      <a:schemeClr val="tx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tx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tx1"/>
    </cs:fontRef>
    <cs:spPr>
      <a:ln w="9525">
        <a:solidFill>
          <a:schemeClr val="lt1">
            <a:lumMod val="95000"/>
            <a:alpha val="54000"/>
          </a:schemeClr>
        </a:solidFill>
        <a:prstDash val="dash"/>
      </a:ln>
    </cs:spPr>
  </cs:dropLine>
  <cs:errorBar>
    <cs:lnRef idx="0"/>
    <cs:fillRef idx="0"/>
    <cs:effectRef idx="0"/>
    <cs:fontRef idx="minor">
      <a:schemeClr val="tx1"/>
    </cs:fontRef>
    <cs:spPr>
      <a:ln w="9525" cap="flat" cmpd="sng" algn="ctr">
        <a:solidFill>
          <a:schemeClr val="lt1">
            <a:lumMod val="95000"/>
          </a:schemeClr>
        </a:solidFill>
        <a:round/>
      </a:ln>
    </cs:spPr>
  </cs:errorBar>
  <cs:floor>
    <cs:lnRef idx="0"/>
    <cs:fillRef idx="0"/>
    <cs:effectRef idx="0"/>
    <cs:fontRef idx="minor">
      <a:schemeClr val="tx1"/>
    </cs:fontRef>
  </cs:floor>
  <cs:gridlineMajor>
    <cs:lnRef idx="0"/>
    <cs:fillRef idx="0"/>
    <cs:effectRef idx="0"/>
    <cs:fontRef idx="minor">
      <a:schemeClr val="tx1"/>
    </cs:fontRef>
    <cs:spPr>
      <a:ln w="9525" cap="flat" cmpd="sng" algn="ctr">
        <a:solidFill>
          <a:schemeClr val="lt1">
            <a:lumMod val="95000"/>
            <a:alpha val="10000"/>
          </a:schemeClr>
        </a:solidFill>
        <a:round/>
      </a:ln>
    </cs:spPr>
  </cs:gridlineMajor>
  <cs:gridlineMinor>
    <cs:lnRef idx="0"/>
    <cs:fillRef idx="0"/>
    <cs:effectRef idx="0"/>
    <cs:fontRef idx="minor">
      <a:schemeClr val="tx1"/>
    </cs:fontRef>
    <cs:spPr>
      <a:ln>
        <a:solidFill>
          <a:schemeClr val="lt1">
            <a:lumMod val="95000"/>
            <a:alpha val="5000"/>
          </a:schemeClr>
        </a:solidFill>
      </a:ln>
    </cs:spPr>
  </cs:gridlineMinor>
  <cs:hiLoLine>
    <cs:lnRef idx="0"/>
    <cs:fillRef idx="0"/>
    <cs:effectRef idx="0"/>
    <cs:fontRef idx="minor">
      <a:schemeClr val="tx1"/>
    </cs:fontRef>
    <cs:spPr>
      <a:ln w="9525">
        <a:solidFill>
          <a:schemeClr val="lt1">
            <a:lumMod val="95000"/>
            <a:alpha val="54000"/>
          </a:schemeClr>
        </a:solidFill>
        <a:prstDash val="dash"/>
      </a:ln>
    </cs:spPr>
  </cs:hiLoLine>
  <cs:leaderLine>
    <cs:lnRef idx="0"/>
    <cs:fillRef idx="0"/>
    <cs:effectRef idx="0"/>
    <cs:fontRef idx="minor">
      <a:schemeClr val="tx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tx1"/>
    </cs:fontRef>
  </cs:plotArea>
  <cs:plotArea3D>
    <cs:lnRef idx="0"/>
    <cs:fillRef idx="0"/>
    <cs:effectRef idx="0"/>
    <cs:fontRef idx="minor">
      <a:schemeClr val="tx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tx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tx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F35A93D-B097-452C-AC2B-7AF1B590F598}" type="datetimeFigureOut">
              <a:rPr lang="en-US" smtClean="0"/>
              <a:t>3/27/2019</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8BDC596C-49C5-4755-BEEB-88546C25634C}"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3446116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35A93D-B097-452C-AC2B-7AF1B590F59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596C-49C5-4755-BEEB-88546C25634C}"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387367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35A93D-B097-452C-AC2B-7AF1B590F59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596C-49C5-4755-BEEB-88546C25634C}"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413106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35A93D-B097-452C-AC2B-7AF1B590F59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596C-49C5-4755-BEEB-88546C25634C}"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1999729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F35A93D-B097-452C-AC2B-7AF1B590F598}" type="datetimeFigureOut">
              <a:rPr lang="en-US" smtClean="0"/>
              <a:t>3/27/2019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BDC596C-49C5-4755-BEEB-88546C25634C}"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06366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F35A93D-B097-452C-AC2B-7AF1B590F598}"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C596C-49C5-4755-BEEB-88546C25634C}"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0323546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F35A93D-B097-452C-AC2B-7AF1B590F598}" type="datetimeFigureOut">
              <a:rPr lang="en-US" smtClean="0"/>
              <a:t>3/27/2019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BDC596C-49C5-4755-BEEB-88546C25634C}"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82951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F35A93D-B097-452C-AC2B-7AF1B590F598}" type="datetimeFigureOut">
              <a:rPr lang="en-US" smtClean="0"/>
              <a:t>3/27/2019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BDC596C-49C5-4755-BEEB-88546C25634C}"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5170519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35A93D-B097-452C-AC2B-7AF1B590F598}" type="datetimeFigureOut">
              <a:rPr lang="en-US" smtClean="0"/>
              <a:t>3/27/2019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BDC596C-49C5-4755-BEEB-88546C25634C}" type="slidenum">
              <a:rPr lang="en-US" smtClean="0"/>
              <a:t>‹#›</a:t>
            </a:fld>
            <a:endParaRPr lang="en-US"/>
          </a:p>
        </p:txBody>
      </p:sp>
    </p:spTree>
    <p:extLst>
      <p:ext uri="{BB962C8B-B14F-4D97-AF65-F5344CB8AC3E}">
        <p14:creationId xmlns:p14="http://schemas.microsoft.com/office/powerpoint/2010/main" val="332712006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F35A93D-B097-452C-AC2B-7AF1B590F598}" type="datetimeFigureOut">
              <a:rPr lang="en-US" smtClean="0"/>
              <a:t>3/27/2019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BDC596C-49C5-4755-BEEB-88546C25634C}"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44515679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1F35A93D-B097-452C-AC2B-7AF1B590F598}" type="datetimeFigureOut">
              <a:rPr lang="en-US" smtClean="0"/>
              <a:t>3/27/2019</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8BDC596C-49C5-4755-BEEB-88546C25634C}"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1846040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1F35A93D-B097-452C-AC2B-7AF1B590F598}" type="datetimeFigureOut">
              <a:rPr lang="en-US" smtClean="0"/>
              <a:t>3/27/2019</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8BDC596C-49C5-4755-BEEB-88546C25634C}"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13660828"/>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finder.com.au/home-loan-repayment-term"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04967" y="802298"/>
            <a:ext cx="11109278" cy="2541431"/>
          </a:xfrm>
        </p:spPr>
        <p:txBody>
          <a:bodyPr>
            <a:normAutofit fontScale="90000"/>
          </a:bodyPr>
          <a:lstStyle/>
          <a:p>
            <a:r>
              <a:rPr lang="en-GB" dirty="0" smtClean="0"/>
              <a:t>Business &amp; Technical Ecosystem for Software Development</a:t>
            </a:r>
            <a:endParaRPr lang="en-US" dirty="0"/>
          </a:p>
        </p:txBody>
      </p:sp>
      <p:sp>
        <p:nvSpPr>
          <p:cNvPr id="3" name="Subtitle 2"/>
          <p:cNvSpPr>
            <a:spLocks noGrp="1"/>
          </p:cNvSpPr>
          <p:nvPr>
            <p:ph type="subTitle" idx="1"/>
          </p:nvPr>
        </p:nvSpPr>
        <p:spPr/>
        <p:txBody>
          <a:bodyPr>
            <a:normAutofit fontScale="62500" lnSpcReduction="20000"/>
          </a:bodyPr>
          <a:lstStyle/>
          <a:p>
            <a:r>
              <a:rPr lang="en-GB" dirty="0" smtClean="0"/>
              <a:t>Securing your security</a:t>
            </a:r>
          </a:p>
          <a:p>
            <a:r>
              <a:rPr lang="en-GB" dirty="0" smtClean="0"/>
              <a:t>Malaysia is a lawless </a:t>
            </a:r>
            <a:r>
              <a:rPr lang="en-GB" dirty="0" err="1" smtClean="0"/>
              <a:t>cyberland</a:t>
            </a:r>
            <a:endParaRPr lang="en-GB" dirty="0" smtClean="0"/>
          </a:p>
          <a:p>
            <a:r>
              <a:rPr lang="en-GB" dirty="0" smtClean="0"/>
              <a:t>Customers and employees have no rights</a:t>
            </a:r>
            <a:endParaRPr lang="en-US" dirty="0"/>
          </a:p>
        </p:txBody>
      </p:sp>
    </p:spTree>
    <p:extLst>
      <p:ext uri="{BB962C8B-B14F-4D97-AF65-F5344CB8AC3E}">
        <p14:creationId xmlns:p14="http://schemas.microsoft.com/office/powerpoint/2010/main" val="366975164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Problems detecting fraud</a:t>
            </a:r>
            <a:endParaRPr lang="en-US" dirty="0"/>
          </a:p>
        </p:txBody>
      </p:sp>
      <p:sp>
        <p:nvSpPr>
          <p:cNvPr id="3" name="Content Placeholder 2"/>
          <p:cNvSpPr>
            <a:spLocks noGrp="1"/>
          </p:cNvSpPr>
          <p:nvPr>
            <p:ph idx="1"/>
          </p:nvPr>
        </p:nvSpPr>
        <p:spPr/>
        <p:txBody>
          <a:bodyPr>
            <a:normAutofit lnSpcReduction="10000"/>
          </a:bodyPr>
          <a:lstStyle/>
          <a:p>
            <a:r>
              <a:rPr lang="en-GB" dirty="0" smtClean="0"/>
              <a:t>More than half fraud is only detected through whistle-blowers, audits tend to not catch them. Toxic work culture discourages whistle-blowers, causes losing good employees. </a:t>
            </a:r>
          </a:p>
          <a:p>
            <a:r>
              <a:rPr lang="en-GB" dirty="0" smtClean="0"/>
              <a:t>(example case, nurse reports on senior nurse never turning up to work, reports and said nurse gets fired, but work colleagues then hostile. The nurse has saved the company and product (not caring for the ill, what happens if they die on shift?) but the work culture caused her to lose her job.</a:t>
            </a:r>
          </a:p>
          <a:p>
            <a:r>
              <a:rPr lang="en-GB" dirty="0" smtClean="0"/>
              <a:t>Create a work culture that rewards whistle-blowers, if the rest of staff is hostile towards whistle-blowers, fire the hostile staffs and recruit new ones while keeping the whistle-blower.</a:t>
            </a:r>
            <a:endParaRPr lang="en-US" dirty="0"/>
          </a:p>
        </p:txBody>
      </p:sp>
    </p:spTree>
    <p:extLst>
      <p:ext uri="{BB962C8B-B14F-4D97-AF65-F5344CB8AC3E}">
        <p14:creationId xmlns:p14="http://schemas.microsoft.com/office/powerpoint/2010/main" val="25593277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Infrastructure planning</a:t>
            </a:r>
            <a:endParaRPr lang="en-US" dirty="0"/>
          </a:p>
        </p:txBody>
      </p:sp>
      <p:sp>
        <p:nvSpPr>
          <p:cNvPr id="3" name="Content Placeholder 2"/>
          <p:cNvSpPr>
            <a:spLocks noGrp="1"/>
          </p:cNvSpPr>
          <p:nvPr>
            <p:ph idx="1"/>
          </p:nvPr>
        </p:nvSpPr>
        <p:spPr>
          <a:xfrm>
            <a:off x="696037" y="2015732"/>
            <a:ext cx="10358818" cy="3907396"/>
          </a:xfrm>
        </p:spPr>
        <p:txBody>
          <a:bodyPr>
            <a:normAutofit fontScale="85000" lnSpcReduction="10000"/>
          </a:bodyPr>
          <a:lstStyle/>
          <a:p>
            <a:r>
              <a:rPr lang="en-GB" dirty="0" smtClean="0"/>
              <a:t>Your infrastructure must not be a bottleneck</a:t>
            </a:r>
          </a:p>
          <a:p>
            <a:r>
              <a:rPr lang="en-GB" dirty="0" smtClean="0"/>
              <a:t>Ensure you have more than enough resources</a:t>
            </a:r>
          </a:p>
          <a:p>
            <a:r>
              <a:rPr lang="en-GB" dirty="0" smtClean="0"/>
              <a:t>Limit different zones from communicating</a:t>
            </a:r>
            <a:r>
              <a:rPr lang="en-US" dirty="0" smtClean="0"/>
              <a:t> even if just a restaurant</a:t>
            </a:r>
          </a:p>
          <a:p>
            <a:r>
              <a:rPr lang="en-GB" dirty="0" smtClean="0"/>
              <a:t>Pick your hardware carefully, do your research</a:t>
            </a:r>
          </a:p>
          <a:p>
            <a:r>
              <a:rPr lang="en-GB" dirty="0" smtClean="0"/>
              <a:t>Clocking in is obsolete, even app based can be fooled (GPS, </a:t>
            </a:r>
            <a:r>
              <a:rPr lang="en-GB" dirty="0" err="1" smtClean="0"/>
              <a:t>wifi</a:t>
            </a:r>
            <a:r>
              <a:rPr lang="en-GB" dirty="0" smtClean="0"/>
              <a:t> hardware ID, …) and is inefficient, building entry security and terminal login is way better and more time efficient even for audit and proof</a:t>
            </a:r>
          </a:p>
          <a:p>
            <a:r>
              <a:rPr lang="en-GB" dirty="0" smtClean="0"/>
              <a:t>Check safety, no cables to trip over, no cables that will potentially have to handle more current than they safely can</a:t>
            </a:r>
          </a:p>
          <a:p>
            <a:r>
              <a:rPr lang="en-GB" dirty="0" smtClean="0"/>
              <a:t>Make use of VPNs, no resource/infrastructure access via WAN</a:t>
            </a:r>
          </a:p>
          <a:p>
            <a:r>
              <a:rPr lang="en-GB" dirty="0" smtClean="0"/>
              <a:t>Disaster planning</a:t>
            </a:r>
          </a:p>
        </p:txBody>
      </p:sp>
    </p:spTree>
    <p:extLst>
      <p:ext uri="{BB962C8B-B14F-4D97-AF65-F5344CB8AC3E}">
        <p14:creationId xmlns:p14="http://schemas.microsoft.com/office/powerpoint/2010/main" val="27197344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Picking the right </a:t>
            </a:r>
            <a:r>
              <a:rPr lang="en-GB" dirty="0" smtClean="0"/>
              <a:t>tools</a:t>
            </a:r>
            <a:endParaRPr lang="en-US" dirty="0"/>
          </a:p>
        </p:txBody>
      </p:sp>
      <p:sp>
        <p:nvSpPr>
          <p:cNvPr id="3" name="Content Placeholder 2"/>
          <p:cNvSpPr>
            <a:spLocks noGrp="1"/>
          </p:cNvSpPr>
          <p:nvPr>
            <p:ph idx="1"/>
          </p:nvPr>
        </p:nvSpPr>
        <p:spPr/>
        <p:txBody>
          <a:bodyPr/>
          <a:lstStyle/>
          <a:p>
            <a:r>
              <a:rPr lang="en-GB" dirty="0" smtClean="0"/>
              <a:t>Avoiding </a:t>
            </a:r>
            <a:r>
              <a:rPr lang="en-GB" dirty="0" err="1" smtClean="0"/>
              <a:t>uncurable</a:t>
            </a:r>
            <a:r>
              <a:rPr lang="en-GB" dirty="0" smtClean="0"/>
              <a:t> compromised hardware (i.e. </a:t>
            </a:r>
            <a:r>
              <a:rPr lang="en-GB" dirty="0" err="1" smtClean="0"/>
              <a:t>netgear</a:t>
            </a:r>
            <a:r>
              <a:rPr lang="en-GB" dirty="0" smtClean="0"/>
              <a:t>, </a:t>
            </a:r>
            <a:r>
              <a:rPr lang="en-GB" dirty="0" err="1" smtClean="0"/>
              <a:t>dlink</a:t>
            </a:r>
            <a:r>
              <a:rPr lang="en-GB" dirty="0" smtClean="0"/>
              <a:t>, Huawei), compromised at design stage rather than distribution stage</a:t>
            </a:r>
          </a:p>
          <a:p>
            <a:r>
              <a:rPr lang="en-GB" dirty="0" smtClean="0"/>
              <a:t>Pick configurable network hardware</a:t>
            </a:r>
            <a:endParaRPr lang="en-GB" dirty="0" smtClean="0"/>
          </a:p>
          <a:p>
            <a:r>
              <a:rPr lang="en-GB" dirty="0" smtClean="0"/>
              <a:t>Have the right hardware specs that’s right for the job (more than sufficient hardware to reduce SDK inefficiencies, improve monitoring)</a:t>
            </a:r>
          </a:p>
          <a:p>
            <a:r>
              <a:rPr lang="en-GB" dirty="0" smtClean="0"/>
              <a:t>Cameras help documentation and evidence, not an anti privacy tool</a:t>
            </a:r>
          </a:p>
          <a:p>
            <a:r>
              <a:rPr lang="en-GB" dirty="0" smtClean="0"/>
              <a:t>Avoid wireless IO devices, many are unencrypted too</a:t>
            </a:r>
            <a:endParaRPr lang="en-US" dirty="0"/>
          </a:p>
        </p:txBody>
      </p:sp>
    </p:spTree>
    <p:extLst>
      <p:ext uri="{BB962C8B-B14F-4D97-AF65-F5344CB8AC3E}">
        <p14:creationId xmlns:p14="http://schemas.microsoft.com/office/powerpoint/2010/main" val="33193291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How much time is actually spent writing code?</a:t>
            </a:r>
            <a:endParaRPr lang="en-US" dirty="0"/>
          </a:p>
        </p:txBody>
      </p:sp>
      <p:graphicFrame>
        <p:nvGraphicFramePr>
          <p:cNvPr id="6" name="Content Placeholder 5"/>
          <p:cNvGraphicFramePr>
            <a:graphicFrameLocks noGrp="1"/>
          </p:cNvGraphicFramePr>
          <p:nvPr>
            <p:ph idx="1"/>
            <p:extLst>
              <p:ext uri="{D42A27DB-BD31-4B8C-83A1-F6EECF244321}">
                <p14:modId xmlns:p14="http://schemas.microsoft.com/office/powerpoint/2010/main" val="3467898823"/>
              </p:ext>
            </p:extLst>
          </p:nvPr>
        </p:nvGraphicFramePr>
        <p:xfrm>
          <a:off x="1450975" y="2016125"/>
          <a:ext cx="9604375" cy="344963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5963432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Hostage situation preparedness</a:t>
            </a:r>
            <a:endParaRPr lang="en-US" dirty="0"/>
          </a:p>
        </p:txBody>
      </p:sp>
      <p:sp>
        <p:nvSpPr>
          <p:cNvPr id="3" name="Content Placeholder 2"/>
          <p:cNvSpPr>
            <a:spLocks noGrp="1"/>
          </p:cNvSpPr>
          <p:nvPr>
            <p:ph idx="1"/>
          </p:nvPr>
        </p:nvSpPr>
        <p:spPr/>
        <p:txBody>
          <a:bodyPr>
            <a:normAutofit fontScale="77500" lnSpcReduction="20000"/>
          </a:bodyPr>
          <a:lstStyle/>
          <a:p>
            <a:r>
              <a:rPr lang="en-GB" dirty="0" smtClean="0"/>
              <a:t>If you have something valuable, sometimes your staff can be used as pawns, their family could be kidnapped and they could be forced to sabotage your business.</a:t>
            </a:r>
          </a:p>
          <a:p>
            <a:r>
              <a:rPr lang="en-GB" dirty="0" smtClean="0"/>
              <a:t>Important to remember that, if someone is kidnapped, even if you do as they say they may still just kill the hostages, less likely if they find out that this method does not work if they lose their leverage quick, separating access permissions requiring more than 1 staff helps reduce this the chances of a kidnap leverage</a:t>
            </a:r>
          </a:p>
          <a:p>
            <a:r>
              <a:rPr lang="en-GB" dirty="0" smtClean="0"/>
              <a:t>If staff is compromised, temporarily using a holding cell (police) until situation is resolved is a solution.</a:t>
            </a:r>
            <a:endParaRPr lang="en-US" dirty="0" smtClean="0"/>
          </a:p>
          <a:p>
            <a:r>
              <a:rPr lang="en-GB" dirty="0" smtClean="0"/>
              <a:t>If staff is compromised by bribe or opportunity, means your business was mismanaged.</a:t>
            </a:r>
          </a:p>
          <a:p>
            <a:r>
              <a:rPr lang="en-GB" dirty="0" smtClean="0"/>
              <a:t>Ransomwares are basically similar. Cold storage backups the best solution, don’t assume paying ransomware will work and assume data stolen as well</a:t>
            </a:r>
          </a:p>
          <a:p>
            <a:r>
              <a:rPr lang="en-GB" dirty="0" smtClean="0"/>
              <a:t>More important why personal details (addresses, contacts, social lives) are very risky to have stored. Never use your personal details in contact or online, always proxies.</a:t>
            </a:r>
          </a:p>
        </p:txBody>
      </p:sp>
    </p:spTree>
    <p:extLst>
      <p:ext uri="{BB962C8B-B14F-4D97-AF65-F5344CB8AC3E}">
        <p14:creationId xmlns:p14="http://schemas.microsoft.com/office/powerpoint/2010/main" val="251352233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Beating the industry and Market</a:t>
            </a:r>
            <a:endParaRPr lang="en-US" dirty="0"/>
          </a:p>
        </p:txBody>
      </p:sp>
      <p:sp>
        <p:nvSpPr>
          <p:cNvPr id="3" name="Content Placeholder 2"/>
          <p:cNvSpPr>
            <a:spLocks noGrp="1"/>
          </p:cNvSpPr>
          <p:nvPr>
            <p:ph idx="1"/>
          </p:nvPr>
        </p:nvSpPr>
        <p:spPr>
          <a:xfrm>
            <a:off x="254726" y="1799498"/>
            <a:ext cx="11768952" cy="4738462"/>
          </a:xfrm>
        </p:spPr>
        <p:txBody>
          <a:bodyPr>
            <a:normAutofit fontScale="70000" lnSpcReduction="20000"/>
          </a:bodyPr>
          <a:lstStyle/>
          <a:p>
            <a:r>
              <a:rPr lang="en-GB" dirty="0" smtClean="0"/>
              <a:t>Create a yearly financial and growth target, achieve a growth better than market (i.e. achieving 100% Return on cost per year, Walmart has </a:t>
            </a:r>
            <a:r>
              <a:rPr lang="en-GB" dirty="0" err="1" smtClean="0"/>
              <a:t>approx</a:t>
            </a:r>
            <a:r>
              <a:rPr lang="en-GB" dirty="0" smtClean="0"/>
              <a:t> 100% Return of cost per year with a 4x return on inventory)</a:t>
            </a:r>
          </a:p>
          <a:p>
            <a:r>
              <a:rPr lang="en-GB" dirty="0" smtClean="0"/>
              <a:t>Increase asset value over market (i.e. 10%+ salary increase per year, 50% skill increase per year of existing assets) can help retain developers and avoid losing them, keep your system updated with different benefits and opportunities as well</a:t>
            </a:r>
          </a:p>
          <a:p>
            <a:r>
              <a:rPr lang="en-GB" dirty="0" smtClean="0"/>
              <a:t>If you cant fulfil the salary requirements, explore another business avenue in software development. Your business performance is based on growth and a low salary contributes to economic problems (less rate of flow of money and less income for government)</a:t>
            </a:r>
          </a:p>
          <a:p>
            <a:r>
              <a:rPr lang="en-GB" dirty="0" smtClean="0"/>
              <a:t>Incentives and benefits to motivate </a:t>
            </a:r>
            <a:r>
              <a:rPr lang="en-GB" dirty="0" smtClean="0"/>
              <a:t>loyalty and </a:t>
            </a:r>
            <a:r>
              <a:rPr lang="en-GB" dirty="0" smtClean="0"/>
              <a:t>reduce discrimination (rather than salaries for families/singles, benefits instead such as free </a:t>
            </a:r>
            <a:r>
              <a:rPr lang="en-GB" dirty="0" err="1" smtClean="0"/>
              <a:t>daycare</a:t>
            </a:r>
            <a:r>
              <a:rPr lang="en-GB" dirty="0" smtClean="0"/>
              <a:t>, novated </a:t>
            </a:r>
            <a:r>
              <a:rPr lang="en-GB" dirty="0" smtClean="0"/>
              <a:t>leases </a:t>
            </a:r>
            <a:r>
              <a:rPr lang="en-GB" dirty="0" smtClean="0"/>
              <a:t>for vehicles and properties, financial and admin services, advice/psychologist) offer more value over just higher salaries, coupled with share options</a:t>
            </a:r>
          </a:p>
          <a:p>
            <a:r>
              <a:rPr lang="en-GB" dirty="0" smtClean="0"/>
              <a:t>Don’t fire, keep your developers and keep on improving your product even if it is finished. The tech market changes rapidly and security is important too to keep an eye on.</a:t>
            </a:r>
          </a:p>
          <a:p>
            <a:r>
              <a:rPr lang="en-GB" dirty="0" smtClean="0"/>
              <a:t>Don’t allow the investor to dictate terms</a:t>
            </a:r>
          </a:p>
          <a:p>
            <a:r>
              <a:rPr lang="en-GB" dirty="0" smtClean="0"/>
              <a:t>Malaysia is unsuitable for top tier industries that yield high returns. (why are we even considering computing here?) </a:t>
            </a:r>
            <a:r>
              <a:rPr lang="en-GB" dirty="0" smtClean="0"/>
              <a:t>Go  </a:t>
            </a:r>
            <a:r>
              <a:rPr lang="en-GB" dirty="0" smtClean="0"/>
              <a:t>global straight away, be aware of legal ramifications </a:t>
            </a:r>
            <a:r>
              <a:rPr lang="en-GB" dirty="0" smtClean="0"/>
              <a:t>and responsibilities and avoid </a:t>
            </a:r>
            <a:r>
              <a:rPr lang="en-GB" dirty="0" smtClean="0"/>
              <a:t>lawsuits if others feel they can take you down for good. Malaysian GLCs and GOs do not consider you on your merits, more on who you know, foreign ones wont consider you because you aren’t local or don’t monopolise a product globally (i.e. Glaxo smith </a:t>
            </a:r>
            <a:r>
              <a:rPr lang="en-GB" dirty="0" err="1" smtClean="0"/>
              <a:t>kline</a:t>
            </a:r>
            <a:r>
              <a:rPr lang="en-GB" dirty="0" smtClean="0"/>
              <a:t>).</a:t>
            </a:r>
          </a:p>
          <a:p>
            <a:r>
              <a:rPr lang="en-GB" dirty="0" smtClean="0"/>
              <a:t>One entity’s mistake is your opportunity. i.e. </a:t>
            </a:r>
            <a:r>
              <a:rPr lang="en-GB" dirty="0" smtClean="0"/>
              <a:t>china and cheap goods among a poor economy while others produce expensive poor quality goods</a:t>
            </a:r>
            <a:endParaRPr lang="en-GB" dirty="0" smtClean="0"/>
          </a:p>
        </p:txBody>
      </p:sp>
    </p:spTree>
    <p:extLst>
      <p:ext uri="{BB962C8B-B14F-4D97-AF65-F5344CB8AC3E}">
        <p14:creationId xmlns:p14="http://schemas.microsoft.com/office/powerpoint/2010/main" val="30490046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A more effective interview method example</a:t>
            </a:r>
            <a:endParaRPr lang="en-US" dirty="0"/>
          </a:p>
        </p:txBody>
      </p:sp>
      <p:sp>
        <p:nvSpPr>
          <p:cNvPr id="3" name="Content Placeholder 2"/>
          <p:cNvSpPr>
            <a:spLocks noGrp="1"/>
          </p:cNvSpPr>
          <p:nvPr>
            <p:ph idx="1"/>
          </p:nvPr>
        </p:nvSpPr>
        <p:spPr>
          <a:xfrm>
            <a:off x="777922" y="2015730"/>
            <a:ext cx="10781732" cy="4194001"/>
          </a:xfrm>
        </p:spPr>
        <p:txBody>
          <a:bodyPr>
            <a:normAutofit fontScale="77500" lnSpcReduction="20000"/>
          </a:bodyPr>
          <a:lstStyle/>
          <a:p>
            <a:pPr marL="0" indent="0">
              <a:buNone/>
            </a:pPr>
            <a:r>
              <a:rPr lang="en-GB" dirty="0" smtClean="0"/>
              <a:t>How your interview setup would look like:</a:t>
            </a:r>
          </a:p>
          <a:p>
            <a:r>
              <a:rPr lang="en-GB" dirty="0" smtClean="0"/>
              <a:t>Skill test theory (use a service </a:t>
            </a:r>
            <a:r>
              <a:rPr lang="en-GB" dirty="0" smtClean="0"/>
              <a:t>like IKMNET, </a:t>
            </a:r>
            <a:r>
              <a:rPr lang="en-US" dirty="0" err="1" smtClean="0"/>
              <a:t>Brainbench</a:t>
            </a:r>
            <a:r>
              <a:rPr lang="en-US" dirty="0" smtClean="0"/>
              <a:t>, </a:t>
            </a:r>
            <a:r>
              <a:rPr lang="en-US" dirty="0"/>
              <a:t> </a:t>
            </a:r>
            <a:r>
              <a:rPr lang="en-US" dirty="0" smtClean="0"/>
              <a:t>hackerrank.com)</a:t>
            </a:r>
            <a:endParaRPr lang="en-GB" dirty="0" smtClean="0"/>
          </a:p>
          <a:p>
            <a:r>
              <a:rPr lang="en-GB" dirty="0" smtClean="0"/>
              <a:t>Skill test practical (example, tree search algorithm, see if they use threads, don’t give same exercises between applicants)</a:t>
            </a:r>
          </a:p>
          <a:p>
            <a:r>
              <a:rPr lang="en-GB" dirty="0" smtClean="0"/>
              <a:t>Skill test learning (give a simple exercise they haven’t done, see if they can do it and how fast they can learn something new, i.e. if they only do OOP give them a test in python, if they only do web, give them a task in C++)</a:t>
            </a:r>
          </a:p>
          <a:p>
            <a:r>
              <a:rPr lang="en-GB" dirty="0" smtClean="0"/>
              <a:t>Hidden psychology test (have lunch with them, </a:t>
            </a:r>
            <a:r>
              <a:rPr lang="en-GB" dirty="0" smtClean="0"/>
              <a:t>1 </a:t>
            </a:r>
            <a:r>
              <a:rPr lang="en-GB" dirty="0" smtClean="0"/>
              <a:t>of the interviewers disguised as applicant to secretly interview)</a:t>
            </a:r>
          </a:p>
          <a:p>
            <a:r>
              <a:rPr lang="en-GB" dirty="0" smtClean="0"/>
              <a:t>Main interview – (the usual main questions, no point asking anything to do about technical, focus on getting to know the applicant and them getting to know you, Their attitude and personality are what you need to find here)</a:t>
            </a:r>
          </a:p>
          <a:p>
            <a:pPr marL="0" indent="0">
              <a:buNone/>
            </a:pPr>
            <a:r>
              <a:rPr lang="en-GB" dirty="0" smtClean="0"/>
              <a:t>Scoring: Use skill test to prove whether or not they can do their job (don’t take their experience or qualifications as we never know how valid they were at that(i.e. </a:t>
            </a:r>
            <a:r>
              <a:rPr lang="en-GB" dirty="0" err="1" smtClean="0"/>
              <a:t>indian</a:t>
            </a:r>
            <a:r>
              <a:rPr lang="en-GB" dirty="0" smtClean="0"/>
              <a:t> job migration fraud in US)), use psychology to determine personality and score on how good a fit they are for the job. A good psychology will allow people to excel and work together better, including skill improvements and learning ability.</a:t>
            </a:r>
          </a:p>
          <a:p>
            <a:pPr marL="0" indent="0">
              <a:buNone/>
            </a:pPr>
            <a:r>
              <a:rPr lang="en-GB" dirty="0" smtClean="0"/>
              <a:t>Another important skill, how much do developers use google to look things up</a:t>
            </a:r>
            <a:endParaRPr lang="en-GB" dirty="0"/>
          </a:p>
        </p:txBody>
      </p:sp>
    </p:spTree>
    <p:extLst>
      <p:ext uri="{BB962C8B-B14F-4D97-AF65-F5344CB8AC3E}">
        <p14:creationId xmlns:p14="http://schemas.microsoft.com/office/powerpoint/2010/main" val="13338109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Frameworks</a:t>
            </a:r>
            <a:endParaRPr lang="en-US" dirty="0"/>
          </a:p>
        </p:txBody>
      </p:sp>
      <p:sp>
        <p:nvSpPr>
          <p:cNvPr id="3" name="Content Placeholder 2"/>
          <p:cNvSpPr>
            <a:spLocks noGrp="1"/>
          </p:cNvSpPr>
          <p:nvPr>
            <p:ph idx="1"/>
          </p:nvPr>
        </p:nvSpPr>
        <p:spPr>
          <a:xfrm>
            <a:off x="436729" y="2015732"/>
            <a:ext cx="10618126" cy="3907396"/>
          </a:xfrm>
        </p:spPr>
        <p:txBody>
          <a:bodyPr>
            <a:normAutofit fontScale="92500" lnSpcReduction="20000"/>
          </a:bodyPr>
          <a:lstStyle/>
          <a:p>
            <a:r>
              <a:rPr lang="en-GB" dirty="0" smtClean="0"/>
              <a:t>There are libraries, APIs, frameworks and ecosystems</a:t>
            </a:r>
          </a:p>
          <a:p>
            <a:r>
              <a:rPr lang="en-GB" dirty="0" smtClean="0"/>
              <a:t>Android is an ecosystem consisting of a collection of libraries and APIs extending the use of java on mobiles (before it was java MIDP language for older mobiles)</a:t>
            </a:r>
          </a:p>
          <a:p>
            <a:endParaRPr lang="en-GB" dirty="0" smtClean="0"/>
          </a:p>
          <a:p>
            <a:pPr marL="0" indent="0">
              <a:buNone/>
            </a:pPr>
            <a:r>
              <a:rPr lang="en-GB" sz="3600" dirty="0" smtClean="0"/>
              <a:t>2 Different types of frameworks :</a:t>
            </a:r>
          </a:p>
          <a:p>
            <a:r>
              <a:rPr lang="en-GB" dirty="0" smtClean="0"/>
              <a:t>Frameworks that are developed after making various software (i.e. .NET)</a:t>
            </a:r>
          </a:p>
          <a:p>
            <a:r>
              <a:rPr lang="en-GB" dirty="0" smtClean="0"/>
              <a:t>Frameworks that are developed in anticipation of making various software </a:t>
            </a:r>
          </a:p>
          <a:p>
            <a:pPr marL="0" indent="0">
              <a:buNone/>
            </a:pPr>
            <a:r>
              <a:rPr lang="en-GB" dirty="0" smtClean="0"/>
              <a:t>(many web frameworks)</a:t>
            </a:r>
            <a:endParaRPr lang="en-GB" dirty="0" smtClean="0"/>
          </a:p>
          <a:p>
            <a:r>
              <a:rPr lang="en-GB" dirty="0" smtClean="0"/>
              <a:t>Theory vs practice, practice is better</a:t>
            </a:r>
          </a:p>
          <a:p>
            <a:endParaRPr lang="en-US" dirty="0"/>
          </a:p>
        </p:txBody>
      </p:sp>
      <p:pic>
        <p:nvPicPr>
          <p:cNvPr id="4" name="Picture 3"/>
          <p:cNvPicPr>
            <a:picLocks noChangeAspect="1"/>
          </p:cNvPicPr>
          <p:nvPr/>
        </p:nvPicPr>
        <p:blipFill>
          <a:blip r:embed="rId2"/>
          <a:stretch>
            <a:fillRect/>
          </a:stretch>
        </p:blipFill>
        <p:spPr>
          <a:xfrm>
            <a:off x="9796391" y="3238286"/>
            <a:ext cx="2152650" cy="3438525"/>
          </a:xfrm>
          <a:prstGeom prst="rect">
            <a:avLst/>
          </a:prstGeom>
        </p:spPr>
      </p:pic>
    </p:spTree>
    <p:extLst>
      <p:ext uri="{BB962C8B-B14F-4D97-AF65-F5344CB8AC3E}">
        <p14:creationId xmlns:p14="http://schemas.microsoft.com/office/powerpoint/2010/main" val="52470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Issues plaguing todays software development</a:t>
            </a:r>
            <a:endParaRPr lang="en-US" dirty="0"/>
          </a:p>
        </p:txBody>
      </p:sp>
      <p:sp>
        <p:nvSpPr>
          <p:cNvPr id="3" name="Content Placeholder 2"/>
          <p:cNvSpPr>
            <a:spLocks noGrp="1"/>
          </p:cNvSpPr>
          <p:nvPr>
            <p:ph idx="1"/>
          </p:nvPr>
        </p:nvSpPr>
        <p:spPr/>
        <p:txBody>
          <a:bodyPr>
            <a:normAutofit/>
          </a:bodyPr>
          <a:lstStyle/>
          <a:p>
            <a:r>
              <a:rPr lang="en-GB" dirty="0" smtClean="0"/>
              <a:t>Do you contribute back to developing the framework/software you used?</a:t>
            </a:r>
          </a:p>
          <a:p>
            <a:r>
              <a:rPr lang="en-GB" dirty="0" smtClean="0"/>
              <a:t>Do you continuously train and improve your developers? </a:t>
            </a:r>
          </a:p>
          <a:p>
            <a:r>
              <a:rPr lang="en-GB" dirty="0" smtClean="0"/>
              <a:t>Do you consider your developers assets rather than regular hourly employees?</a:t>
            </a:r>
          </a:p>
          <a:p>
            <a:r>
              <a:rPr lang="en-GB" dirty="0" smtClean="0"/>
              <a:t>Do you have a good work culture with the right work life balance</a:t>
            </a:r>
            <a:r>
              <a:rPr lang="en-GB" dirty="0" smtClean="0"/>
              <a:t>?</a:t>
            </a:r>
          </a:p>
          <a:p>
            <a:r>
              <a:rPr lang="en-GB" dirty="0" smtClean="0"/>
              <a:t>Do you list a framework as a job requirement? Framework creators don’t.</a:t>
            </a:r>
            <a:endParaRPr lang="en-GB" dirty="0" smtClean="0"/>
          </a:p>
          <a:p>
            <a:r>
              <a:rPr lang="en-GB" dirty="0" smtClean="0"/>
              <a:t>Are the right tools provided?</a:t>
            </a:r>
          </a:p>
          <a:p>
            <a:r>
              <a:rPr lang="en-GB" dirty="0" smtClean="0"/>
              <a:t>Don’t wait for the industry and government, lead on</a:t>
            </a:r>
            <a:endParaRPr lang="en-US" dirty="0"/>
          </a:p>
        </p:txBody>
      </p:sp>
    </p:spTree>
    <p:extLst>
      <p:ext uri="{BB962C8B-B14F-4D97-AF65-F5344CB8AC3E}">
        <p14:creationId xmlns:p14="http://schemas.microsoft.com/office/powerpoint/2010/main" val="23046031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OpenSSL case study - </a:t>
            </a:r>
            <a:r>
              <a:rPr lang="en-US" dirty="0" err="1" smtClean="0"/>
              <a:t>heartbleed</a:t>
            </a:r>
            <a:endParaRPr lang="en-US" dirty="0"/>
          </a:p>
        </p:txBody>
      </p:sp>
      <p:sp>
        <p:nvSpPr>
          <p:cNvPr id="3" name="Content Placeholder 2"/>
          <p:cNvSpPr>
            <a:spLocks noGrp="1"/>
          </p:cNvSpPr>
          <p:nvPr>
            <p:ph idx="1"/>
          </p:nvPr>
        </p:nvSpPr>
        <p:spPr/>
        <p:txBody>
          <a:bodyPr>
            <a:normAutofit/>
          </a:bodyPr>
          <a:lstStyle/>
          <a:p>
            <a:r>
              <a:rPr lang="en-US" dirty="0" smtClean="0"/>
              <a:t>2014, a problem in </a:t>
            </a:r>
            <a:r>
              <a:rPr lang="en-US" dirty="0" err="1" smtClean="0"/>
              <a:t>openSSL</a:t>
            </a:r>
            <a:r>
              <a:rPr lang="en-US" dirty="0" smtClean="0"/>
              <a:t> called </a:t>
            </a:r>
            <a:r>
              <a:rPr lang="en-US" dirty="0" err="1" smtClean="0"/>
              <a:t>heartbleed</a:t>
            </a:r>
            <a:r>
              <a:rPr lang="en-US" dirty="0" smtClean="0"/>
              <a:t> was discovered. The developers mentioned that they had coded it in and knew about it but didn’t think much about it.</a:t>
            </a:r>
          </a:p>
          <a:p>
            <a:r>
              <a:rPr lang="en-US" dirty="0" smtClean="0"/>
              <a:t>An example of the problems that </a:t>
            </a:r>
            <a:r>
              <a:rPr lang="en-US" dirty="0" err="1" smtClean="0"/>
              <a:t>opensource</a:t>
            </a:r>
            <a:r>
              <a:rPr lang="en-US" dirty="0" smtClean="0"/>
              <a:t> communities face</a:t>
            </a:r>
          </a:p>
          <a:p>
            <a:r>
              <a:rPr lang="en-US" dirty="0" smtClean="0"/>
              <a:t>A lot of people use free </a:t>
            </a:r>
            <a:r>
              <a:rPr lang="en-US" dirty="0" err="1" smtClean="0"/>
              <a:t>opensource</a:t>
            </a:r>
            <a:r>
              <a:rPr lang="en-US" dirty="0" smtClean="0"/>
              <a:t> software but don’t contribute back either through development time or money</a:t>
            </a:r>
          </a:p>
          <a:p>
            <a:r>
              <a:rPr lang="en-US" dirty="0" smtClean="0"/>
              <a:t>Without maintaining or improving the free products and frameworks that we use, how can we expect them to be a good choice for our products?</a:t>
            </a:r>
            <a:endParaRPr lang="en-US" dirty="0"/>
          </a:p>
        </p:txBody>
      </p:sp>
    </p:spTree>
    <p:extLst>
      <p:ext uri="{BB962C8B-B14F-4D97-AF65-F5344CB8AC3E}">
        <p14:creationId xmlns:p14="http://schemas.microsoft.com/office/powerpoint/2010/main" val="28776217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Security risks in a business</a:t>
            </a:r>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055913" y="1524000"/>
            <a:ext cx="10548257" cy="5263242"/>
          </a:xfrm>
        </p:spPr>
      </p:pic>
    </p:spTree>
    <p:extLst>
      <p:ext uri="{BB962C8B-B14F-4D97-AF65-F5344CB8AC3E}">
        <p14:creationId xmlns:p14="http://schemas.microsoft.com/office/powerpoint/2010/main" val="382557219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Developing using frameworks with open source</a:t>
            </a:r>
            <a:endParaRPr lang="en-US" dirty="0"/>
          </a:p>
        </p:txBody>
      </p:sp>
      <p:sp>
        <p:nvSpPr>
          <p:cNvPr id="3" name="Content Placeholder 2"/>
          <p:cNvSpPr>
            <a:spLocks noGrp="1"/>
          </p:cNvSpPr>
          <p:nvPr>
            <p:ph idx="1"/>
          </p:nvPr>
        </p:nvSpPr>
        <p:spPr/>
        <p:txBody>
          <a:bodyPr>
            <a:normAutofit/>
          </a:bodyPr>
          <a:lstStyle/>
          <a:p>
            <a:r>
              <a:rPr lang="en-GB" dirty="0" smtClean="0"/>
              <a:t>Do we contribute back to free </a:t>
            </a:r>
            <a:r>
              <a:rPr lang="en-GB" dirty="0" err="1" smtClean="0"/>
              <a:t>opensource</a:t>
            </a:r>
            <a:r>
              <a:rPr lang="en-GB" dirty="0" smtClean="0"/>
              <a:t> when we use? OpenSSL (2014- </a:t>
            </a:r>
            <a:r>
              <a:rPr lang="en-GB" dirty="0" err="1" smtClean="0"/>
              <a:t>heartbleed</a:t>
            </a:r>
            <a:r>
              <a:rPr lang="en-GB" dirty="0" smtClean="0"/>
              <a:t>, a lot of organisations huge and even military used </a:t>
            </a:r>
            <a:r>
              <a:rPr lang="en-GB" dirty="0" err="1" smtClean="0"/>
              <a:t>openSSL</a:t>
            </a:r>
            <a:r>
              <a:rPr lang="en-GB" dirty="0" smtClean="0"/>
              <a:t> but did not contribute back to further developing it)</a:t>
            </a:r>
          </a:p>
          <a:p>
            <a:r>
              <a:rPr lang="en-GB" dirty="0" smtClean="0"/>
              <a:t>Is the framework in question suitable for our product platform (not using web languages for mobile app development)</a:t>
            </a:r>
          </a:p>
          <a:p>
            <a:r>
              <a:rPr lang="en-GB" dirty="0" smtClean="0"/>
              <a:t>Is the framework’s goals in line with our </a:t>
            </a:r>
            <a:r>
              <a:rPr lang="en-GB" dirty="0" smtClean="0"/>
              <a:t>goals</a:t>
            </a:r>
            <a:endParaRPr lang="en-GB" dirty="0" smtClean="0"/>
          </a:p>
          <a:p>
            <a:r>
              <a:rPr lang="en-GB" dirty="0" smtClean="0"/>
              <a:t>Does the framework fulfil the common goals of a framework (cost, </a:t>
            </a:r>
            <a:r>
              <a:rPr lang="en-GB" dirty="0" smtClean="0"/>
              <a:t>Time, </a:t>
            </a:r>
            <a:r>
              <a:rPr lang="en-GB" dirty="0" smtClean="0"/>
              <a:t>robustness)?</a:t>
            </a:r>
          </a:p>
          <a:p>
            <a:endParaRPr lang="en-US" dirty="0"/>
          </a:p>
        </p:txBody>
      </p:sp>
    </p:spTree>
    <p:extLst>
      <p:ext uri="{BB962C8B-B14F-4D97-AF65-F5344CB8AC3E}">
        <p14:creationId xmlns:p14="http://schemas.microsoft.com/office/powerpoint/2010/main" val="12216044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Re-investing</a:t>
            </a:r>
            <a:endParaRPr lang="en-US" dirty="0"/>
          </a:p>
        </p:txBody>
      </p:sp>
      <p:sp>
        <p:nvSpPr>
          <p:cNvPr id="3" name="Content Placeholder 2"/>
          <p:cNvSpPr>
            <a:spLocks noGrp="1"/>
          </p:cNvSpPr>
          <p:nvPr>
            <p:ph idx="1"/>
          </p:nvPr>
        </p:nvSpPr>
        <p:spPr/>
        <p:txBody>
          <a:bodyPr/>
          <a:lstStyle/>
          <a:p>
            <a:r>
              <a:rPr lang="en-US" dirty="0" smtClean="0"/>
              <a:t>If we use frameworks and other free software as part of our products, it also means that we are responsible for maintaining those frameworks as well</a:t>
            </a:r>
          </a:p>
          <a:p>
            <a:r>
              <a:rPr lang="en-US" dirty="0" smtClean="0"/>
              <a:t>There is no get out of jail free card, nothing is free but the world has made things easier for people to start</a:t>
            </a:r>
          </a:p>
          <a:p>
            <a:r>
              <a:rPr lang="en-US" dirty="0" smtClean="0"/>
              <a:t>Same goes for any software or tool we use, contributing back to things that has helped bring us money</a:t>
            </a:r>
            <a:endParaRPr lang="en-US" dirty="0"/>
          </a:p>
        </p:txBody>
      </p:sp>
    </p:spTree>
    <p:extLst>
      <p:ext uri="{BB962C8B-B14F-4D97-AF65-F5344CB8AC3E}">
        <p14:creationId xmlns:p14="http://schemas.microsoft.com/office/powerpoint/2010/main" val="407264282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Differences in developing mobile apps</a:t>
            </a:r>
            <a:endParaRPr lang="en-US" dirty="0"/>
          </a:p>
        </p:txBody>
      </p:sp>
      <p:sp>
        <p:nvSpPr>
          <p:cNvPr id="3" name="Content Placeholder 2"/>
          <p:cNvSpPr>
            <a:spLocks noGrp="1"/>
          </p:cNvSpPr>
          <p:nvPr>
            <p:ph idx="1"/>
          </p:nvPr>
        </p:nvSpPr>
        <p:spPr/>
        <p:txBody>
          <a:bodyPr>
            <a:normAutofit lnSpcReduction="10000"/>
          </a:bodyPr>
          <a:lstStyle/>
          <a:p>
            <a:r>
              <a:rPr lang="en-GB" dirty="0" smtClean="0"/>
              <a:t>Know your hardware (ARM CPUs have less cache and registers than x86, even intel atoms and AMD equivalents, followed by lower IPCs and higher branching penalties). However The ARM pipeline allows for optimised simpler instructions. Web code requires more cache and better branching performance.</a:t>
            </a:r>
          </a:p>
          <a:p>
            <a:r>
              <a:rPr lang="en-GB" dirty="0" smtClean="0"/>
              <a:t>Variations, people run different OS versions, different hardware variations and limitations. Java EE is far more suitable than web based frameworks to meet </a:t>
            </a:r>
            <a:r>
              <a:rPr lang="en-GB" dirty="0" smtClean="0"/>
              <a:t>the backend </a:t>
            </a:r>
            <a:r>
              <a:rPr lang="en-GB" dirty="0" smtClean="0"/>
              <a:t>requirement especially if security is concerned.</a:t>
            </a:r>
          </a:p>
          <a:p>
            <a:r>
              <a:rPr lang="en-GB" dirty="0" smtClean="0"/>
              <a:t>Reducing code size and overheads is key, thread asynchronously as much as you can and prioritise predefined and static code to make the most of the ARM pipeline.</a:t>
            </a:r>
            <a:endParaRPr lang="en-US" dirty="0"/>
          </a:p>
        </p:txBody>
      </p:sp>
    </p:spTree>
    <p:extLst>
      <p:ext uri="{BB962C8B-B14F-4D97-AF65-F5344CB8AC3E}">
        <p14:creationId xmlns:p14="http://schemas.microsoft.com/office/powerpoint/2010/main" val="42650956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Why not to use frameworks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It makes our developers dumber by not knowing the fine details of various underlying systems that we should know about and </a:t>
            </a:r>
            <a:r>
              <a:rPr lang="en-US" dirty="0" err="1" smtClean="0"/>
              <a:t>optimise</a:t>
            </a:r>
            <a:r>
              <a:rPr lang="en-US" dirty="0" smtClean="0"/>
              <a:t> for when developing our product</a:t>
            </a:r>
          </a:p>
          <a:p>
            <a:r>
              <a:rPr lang="en-US" dirty="0" smtClean="0"/>
              <a:t>Many tend to be in a programming language unsuitable for your product, web based languages run poorly on RISC and have a higher memory footprint requirement (more cache and ram needed)</a:t>
            </a:r>
          </a:p>
          <a:p>
            <a:r>
              <a:rPr lang="en-US" dirty="0" smtClean="0"/>
              <a:t>Tools provided by manufacturers are the best to use (why use </a:t>
            </a:r>
            <a:r>
              <a:rPr lang="en-US" dirty="0" err="1" smtClean="0"/>
              <a:t>cordova</a:t>
            </a:r>
            <a:r>
              <a:rPr lang="en-US" dirty="0" smtClean="0"/>
              <a:t> when android studio is better and offers </a:t>
            </a:r>
            <a:r>
              <a:rPr lang="en-US" dirty="0" err="1" smtClean="0"/>
              <a:t>kotlin</a:t>
            </a:r>
            <a:r>
              <a:rPr lang="en-US" dirty="0" smtClean="0"/>
              <a:t> for web programmer freaks)</a:t>
            </a:r>
          </a:p>
          <a:p>
            <a:r>
              <a:rPr lang="en-US" dirty="0" smtClean="0"/>
              <a:t>Creates unwanted overhead in staff (increased time for new staff to adapt)</a:t>
            </a:r>
          </a:p>
          <a:p>
            <a:r>
              <a:rPr lang="en-US" dirty="0" smtClean="0"/>
              <a:t>Has become a bad culture (if a framework has become a job requirement, it is a bad framework)</a:t>
            </a:r>
          </a:p>
          <a:p>
            <a:r>
              <a:rPr lang="en-US" dirty="0" smtClean="0"/>
              <a:t>Are you that unskilled as a programmer?</a:t>
            </a:r>
          </a:p>
          <a:p>
            <a:r>
              <a:rPr lang="en-US" dirty="0" smtClean="0"/>
              <a:t>Many using frameworks unsuitable for their product, cant offer consistency and error handling, even security can be questionable</a:t>
            </a:r>
            <a:endParaRPr lang="en-US" dirty="0"/>
          </a:p>
        </p:txBody>
      </p:sp>
    </p:spTree>
    <p:extLst>
      <p:ext uri="{BB962C8B-B14F-4D97-AF65-F5344CB8AC3E}">
        <p14:creationId xmlns:p14="http://schemas.microsoft.com/office/powerpoint/2010/main" val="98526443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When to use a framework</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After you have developed your product. I copy a lot of code, but only 20% of it stays the same, adding a framework only increases the code size increasing the required memory footprint. If you have 2 products that share the same code, that is when a framework helps.</a:t>
            </a:r>
          </a:p>
          <a:p>
            <a:r>
              <a:rPr lang="en-US" dirty="0" smtClean="0"/>
              <a:t>The framework provides tools that allow us to focus on programming, our product like .NET and what is covered is not in scope i.e. raw low level socket handling with network design while allowing the full features and use of the programming language. Example use case, networked products so even works well over bonded NICs.</a:t>
            </a:r>
          </a:p>
          <a:p>
            <a:r>
              <a:rPr lang="en-US" dirty="0" smtClean="0"/>
              <a:t>The framework is developed as a late add in over multiple products</a:t>
            </a:r>
          </a:p>
          <a:p>
            <a:r>
              <a:rPr lang="en-US" dirty="0" smtClean="0"/>
              <a:t>Does not shield you from having to understand the covered low level details</a:t>
            </a:r>
            <a:endParaRPr lang="en-US" dirty="0"/>
          </a:p>
        </p:txBody>
      </p:sp>
    </p:spTree>
    <p:extLst>
      <p:ext uri="{BB962C8B-B14F-4D97-AF65-F5344CB8AC3E}">
        <p14:creationId xmlns:p14="http://schemas.microsoft.com/office/powerpoint/2010/main" val="8382601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sort of frameworks to consider</a:t>
            </a:r>
            <a:endParaRPr lang="en-US" dirty="0"/>
          </a:p>
        </p:txBody>
      </p:sp>
      <p:sp>
        <p:nvSpPr>
          <p:cNvPr id="3" name="Content Placeholder 2"/>
          <p:cNvSpPr>
            <a:spLocks noGrp="1"/>
          </p:cNvSpPr>
          <p:nvPr>
            <p:ph idx="1"/>
          </p:nvPr>
        </p:nvSpPr>
        <p:spPr/>
        <p:txBody>
          <a:bodyPr>
            <a:normAutofit fontScale="62500" lnSpcReduction="20000"/>
          </a:bodyPr>
          <a:lstStyle/>
          <a:p>
            <a:r>
              <a:rPr lang="en-US" dirty="0" smtClean="0"/>
              <a:t>Do your research, frameworks should be added late when the product is developed as you would then know the requirements well, know the limits and impact of using a specific one</a:t>
            </a:r>
          </a:p>
          <a:p>
            <a:r>
              <a:rPr lang="en-US" dirty="0" smtClean="0"/>
              <a:t>Different programming languages work differently, have different advantages/disadvantages even if compiled into another languages</a:t>
            </a:r>
          </a:p>
          <a:p>
            <a:r>
              <a:rPr lang="en-US" dirty="0" smtClean="0"/>
              <a:t>Know your product platform well</a:t>
            </a:r>
          </a:p>
          <a:p>
            <a:r>
              <a:rPr lang="en-US" dirty="0" smtClean="0"/>
              <a:t>Frameworks that are made for use at the start of development are pipe dream attempts from foolish programmers/management</a:t>
            </a:r>
          </a:p>
          <a:p>
            <a:r>
              <a:rPr lang="en-US" dirty="0" smtClean="0"/>
              <a:t>Don’t be taken in by the pretty ads of frameworks, except for CSS frameworks, consider a framework through its</a:t>
            </a:r>
          </a:p>
          <a:p>
            <a:pPr>
              <a:buFontTx/>
              <a:buChar char="-"/>
            </a:pPr>
            <a:r>
              <a:rPr lang="en-US" dirty="0" smtClean="0"/>
              <a:t>Programming language</a:t>
            </a:r>
          </a:p>
          <a:p>
            <a:pPr>
              <a:buFontTx/>
              <a:buChar char="-"/>
            </a:pPr>
            <a:r>
              <a:rPr lang="en-US" dirty="0" smtClean="0"/>
              <a:t>How close its goals align with yours</a:t>
            </a:r>
          </a:p>
          <a:p>
            <a:pPr>
              <a:buFontTx/>
              <a:buChar char="-"/>
            </a:pPr>
            <a:r>
              <a:rPr lang="en-US" dirty="0" smtClean="0"/>
              <a:t>You plan to maintain the framework too</a:t>
            </a:r>
          </a:p>
          <a:p>
            <a:pPr>
              <a:buFontTx/>
              <a:buChar char="-"/>
            </a:pPr>
            <a:r>
              <a:rPr lang="en-US" dirty="0" smtClean="0"/>
              <a:t>Does not hide the low level details we should know about</a:t>
            </a:r>
            <a:endParaRPr lang="en-US" dirty="0"/>
          </a:p>
        </p:txBody>
      </p:sp>
    </p:spTree>
    <p:extLst>
      <p:ext uri="{BB962C8B-B14F-4D97-AF65-F5344CB8AC3E}">
        <p14:creationId xmlns:p14="http://schemas.microsoft.com/office/powerpoint/2010/main" val="379024891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 cases of using frameworks</a:t>
            </a:r>
            <a:endParaRPr lang="en-US" dirty="0"/>
          </a:p>
        </p:txBody>
      </p:sp>
      <p:sp>
        <p:nvSpPr>
          <p:cNvPr id="3" name="Content Placeholder 2"/>
          <p:cNvSpPr>
            <a:spLocks noGrp="1"/>
          </p:cNvSpPr>
          <p:nvPr>
            <p:ph idx="1"/>
          </p:nvPr>
        </p:nvSpPr>
        <p:spPr/>
        <p:txBody>
          <a:bodyPr>
            <a:normAutofit/>
          </a:bodyPr>
          <a:lstStyle/>
          <a:p>
            <a:r>
              <a:rPr lang="en-US" dirty="0" smtClean="0"/>
              <a:t>Mobile app development, can consider </a:t>
            </a:r>
            <a:r>
              <a:rPr lang="en-US" dirty="0" err="1" smtClean="0"/>
              <a:t>Xamarin</a:t>
            </a:r>
            <a:r>
              <a:rPr lang="en-US" dirty="0" smtClean="0"/>
              <a:t> for cross platform because of the C# language is not a web language, more suitable, but will not be able to take advantage of what specific platforms offer (which native coding can do),</a:t>
            </a:r>
          </a:p>
          <a:p>
            <a:r>
              <a:rPr lang="en-GB" dirty="0" smtClean="0"/>
              <a:t>Keeping web frameworks to the web, use system programming languages for anything outside the web, java EE is more suitable as a multi platform backend than a </a:t>
            </a:r>
            <a:r>
              <a:rPr lang="en-GB" dirty="0" err="1" smtClean="0"/>
              <a:t>php</a:t>
            </a:r>
            <a:r>
              <a:rPr lang="en-GB" dirty="0" smtClean="0"/>
              <a:t> or </a:t>
            </a:r>
            <a:r>
              <a:rPr lang="en-GB" dirty="0" err="1" smtClean="0"/>
              <a:t>js</a:t>
            </a:r>
            <a:r>
              <a:rPr lang="en-GB" dirty="0" smtClean="0"/>
              <a:t> based framework.</a:t>
            </a:r>
          </a:p>
          <a:p>
            <a:r>
              <a:rPr lang="en-GB" dirty="0" smtClean="0"/>
              <a:t>When its not for your product (your business can run without it i.e. que reference system, knowing the current number remotely).</a:t>
            </a:r>
            <a:endParaRPr lang="en-US" dirty="0"/>
          </a:p>
        </p:txBody>
      </p:sp>
    </p:spTree>
    <p:extLst>
      <p:ext uri="{BB962C8B-B14F-4D97-AF65-F5344CB8AC3E}">
        <p14:creationId xmlns:p14="http://schemas.microsoft.com/office/powerpoint/2010/main" val="29408081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When to use a framework on mobile</a:t>
            </a:r>
            <a:endParaRPr lang="en-US" dirty="0"/>
          </a:p>
        </p:txBody>
      </p:sp>
      <p:sp>
        <p:nvSpPr>
          <p:cNvPr id="3" name="Content Placeholder 2"/>
          <p:cNvSpPr>
            <a:spLocks noGrp="1"/>
          </p:cNvSpPr>
          <p:nvPr>
            <p:ph idx="1"/>
          </p:nvPr>
        </p:nvSpPr>
        <p:spPr/>
        <p:txBody>
          <a:bodyPr>
            <a:normAutofit/>
          </a:bodyPr>
          <a:lstStyle/>
          <a:p>
            <a:r>
              <a:rPr lang="en-GB" dirty="0" smtClean="0"/>
              <a:t>When the app is not part of your product (i.e. simple que system, business card app), similar to websites too.</a:t>
            </a:r>
          </a:p>
          <a:p>
            <a:r>
              <a:rPr lang="en-GB" dirty="0" smtClean="0"/>
              <a:t>The software is not important, everything operates normally without the app or software</a:t>
            </a:r>
          </a:p>
          <a:p>
            <a:r>
              <a:rPr lang="en-GB" dirty="0" smtClean="0"/>
              <a:t>Your </a:t>
            </a:r>
            <a:r>
              <a:rPr lang="en-GB" dirty="0" smtClean="0"/>
              <a:t>developers are so unskilled and unable to learn that they can only do JS, JSX, PHP, </a:t>
            </a:r>
            <a:r>
              <a:rPr lang="en-GB" dirty="0" err="1" smtClean="0"/>
              <a:t>css</a:t>
            </a:r>
            <a:r>
              <a:rPr lang="en-GB" dirty="0" smtClean="0"/>
              <a:t> but not </a:t>
            </a:r>
            <a:r>
              <a:rPr lang="en-GB" dirty="0" err="1" smtClean="0"/>
              <a:t>kotlin</a:t>
            </a:r>
            <a:r>
              <a:rPr lang="en-GB" dirty="0" smtClean="0"/>
              <a:t> which is more suited for web </a:t>
            </a:r>
            <a:r>
              <a:rPr lang="en-GB" dirty="0" smtClean="0"/>
              <a:t>developers, and you are unable to get better developers (basically its meant for non coders)</a:t>
            </a:r>
            <a:endParaRPr lang="en-US" dirty="0"/>
          </a:p>
        </p:txBody>
      </p:sp>
    </p:spTree>
    <p:extLst>
      <p:ext uri="{BB962C8B-B14F-4D97-AF65-F5344CB8AC3E}">
        <p14:creationId xmlns:p14="http://schemas.microsoft.com/office/powerpoint/2010/main" val="140517930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Tips</a:t>
            </a:r>
            <a:endParaRPr lang="en-US" dirty="0"/>
          </a:p>
        </p:txBody>
      </p:sp>
      <p:sp>
        <p:nvSpPr>
          <p:cNvPr id="3" name="Content Placeholder 2"/>
          <p:cNvSpPr>
            <a:spLocks noGrp="1"/>
          </p:cNvSpPr>
          <p:nvPr>
            <p:ph idx="1"/>
          </p:nvPr>
        </p:nvSpPr>
        <p:spPr>
          <a:xfrm>
            <a:off x="1451579" y="2015731"/>
            <a:ext cx="10258200" cy="4002931"/>
          </a:xfrm>
        </p:spPr>
        <p:txBody>
          <a:bodyPr>
            <a:normAutofit fontScale="70000" lnSpcReduction="20000"/>
          </a:bodyPr>
          <a:lstStyle/>
          <a:p>
            <a:r>
              <a:rPr lang="en-GB" dirty="0" smtClean="0"/>
              <a:t>Don’t try to copy another business, don’t make another </a:t>
            </a:r>
            <a:r>
              <a:rPr lang="en-GB" dirty="0" err="1" smtClean="0"/>
              <a:t>lazada</a:t>
            </a:r>
            <a:r>
              <a:rPr lang="en-GB" dirty="0" smtClean="0"/>
              <a:t>, </a:t>
            </a:r>
            <a:r>
              <a:rPr lang="en-GB" dirty="0" err="1" smtClean="0"/>
              <a:t>mudah</a:t>
            </a:r>
            <a:r>
              <a:rPr lang="en-GB" dirty="0" smtClean="0"/>
              <a:t>, google </a:t>
            </a:r>
            <a:r>
              <a:rPr lang="en-GB" dirty="0" err="1" smtClean="0"/>
              <a:t>etc</a:t>
            </a:r>
            <a:r>
              <a:rPr lang="en-GB" dirty="0" smtClean="0"/>
              <a:t> not like you can do better than or compete with them</a:t>
            </a:r>
          </a:p>
          <a:p>
            <a:r>
              <a:rPr lang="en-GB" dirty="0" smtClean="0"/>
              <a:t>Compensate your employees if they spend money while doing business, otherwise they are liable for shares as they have put money in. Even if having to buy water for office.</a:t>
            </a:r>
          </a:p>
          <a:p>
            <a:r>
              <a:rPr lang="en-GB" dirty="0" smtClean="0"/>
              <a:t>Avoid personal items in business, can allow using personal laptops but proper tools must be provided (correctly spec PCs not intel atoms or dual core low power PCs). If an employee uses their own tool because no suitable tool was provided, they are already liable for shares/compensation.</a:t>
            </a:r>
          </a:p>
          <a:p>
            <a:r>
              <a:rPr lang="en-GB" dirty="0" smtClean="0"/>
              <a:t>Salaries are not there for your employees to use while working</a:t>
            </a:r>
          </a:p>
          <a:p>
            <a:r>
              <a:rPr lang="en-GB" dirty="0" smtClean="0"/>
              <a:t>Know </a:t>
            </a:r>
            <a:r>
              <a:rPr lang="en-GB" dirty="0" smtClean="0"/>
              <a:t>your legal, procedures and requirements, always do better than them (i.e. </a:t>
            </a:r>
            <a:r>
              <a:rPr lang="en-GB" dirty="0" err="1" smtClean="0"/>
              <a:t>honda</a:t>
            </a:r>
            <a:r>
              <a:rPr lang="en-GB" dirty="0" smtClean="0"/>
              <a:t> and safety, Google and security)</a:t>
            </a:r>
          </a:p>
          <a:p>
            <a:r>
              <a:rPr lang="en-GB" dirty="0" smtClean="0"/>
              <a:t>Don’t feed your staff chemically induced foods like </a:t>
            </a:r>
            <a:r>
              <a:rPr lang="en-GB" dirty="0" err="1" smtClean="0"/>
              <a:t>nescafe</a:t>
            </a:r>
            <a:r>
              <a:rPr lang="en-GB" dirty="0" smtClean="0"/>
              <a:t> or local coffees roasted with margarine, their brains are important</a:t>
            </a:r>
          </a:p>
          <a:p>
            <a:r>
              <a:rPr lang="en-GB" dirty="0" smtClean="0"/>
              <a:t>Do not wait for Malaysia to get its laws and authorities right or to stop being lawless in </a:t>
            </a:r>
            <a:r>
              <a:rPr lang="en-GB" dirty="0" smtClean="0"/>
              <a:t>various departments, </a:t>
            </a:r>
            <a:r>
              <a:rPr lang="en-GB" dirty="0" smtClean="0"/>
              <a:t>make use of international bodies and laws if </a:t>
            </a:r>
            <a:r>
              <a:rPr lang="en-GB" dirty="0" smtClean="0"/>
              <a:t>necessary and take the lead in doing better than others rather than only being barely compliant.</a:t>
            </a:r>
            <a:endParaRPr lang="en-GB" dirty="0" smtClean="0"/>
          </a:p>
          <a:p>
            <a:r>
              <a:rPr lang="en-GB" dirty="0" smtClean="0"/>
              <a:t>Many agreements cant be enforced if found to be unfair/misleading, </a:t>
            </a:r>
            <a:r>
              <a:rPr lang="en-GB" dirty="0" err="1" smtClean="0"/>
              <a:t>etc</a:t>
            </a:r>
            <a:r>
              <a:rPr lang="en-GB" dirty="0" smtClean="0"/>
              <a:t> so don’t bet on employees and clients signing unfair contracts, documents, agreements, etc. A single phone call or complaint to the UN or activists can put your business and the country in </a:t>
            </a:r>
            <a:r>
              <a:rPr lang="en-GB" dirty="0" smtClean="0"/>
              <a:t>trouble and unfair contracts do not hold up in court.</a:t>
            </a:r>
            <a:endParaRPr lang="en-US" dirty="0"/>
          </a:p>
        </p:txBody>
      </p:sp>
    </p:spTree>
    <p:extLst>
      <p:ext uri="{BB962C8B-B14F-4D97-AF65-F5344CB8AC3E}">
        <p14:creationId xmlns:p14="http://schemas.microsoft.com/office/powerpoint/2010/main" val="259572937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Security risks inside a company</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Employment and staff (fraud on employment- fake CV and experience, internal regulations, staff practices, leakage of info (CIA contractors on </a:t>
            </a:r>
            <a:r>
              <a:rPr lang="en-GB" dirty="0" err="1" smtClean="0"/>
              <a:t>linkedin</a:t>
            </a:r>
            <a:r>
              <a:rPr lang="en-GB" dirty="0" smtClean="0"/>
              <a:t>), mismanagement of staff)</a:t>
            </a:r>
          </a:p>
          <a:p>
            <a:r>
              <a:rPr lang="en-GB" dirty="0" smtClean="0"/>
              <a:t>Equipment (delays (slow CPU?), reliability, functionality, setup)</a:t>
            </a:r>
          </a:p>
          <a:p>
            <a:r>
              <a:rPr lang="en-GB" dirty="0" smtClean="0"/>
              <a:t>Legal</a:t>
            </a:r>
          </a:p>
          <a:p>
            <a:r>
              <a:rPr lang="en-GB" dirty="0" smtClean="0"/>
              <a:t>Financial</a:t>
            </a:r>
          </a:p>
          <a:p>
            <a:r>
              <a:rPr lang="en-GB" dirty="0" smtClean="0"/>
              <a:t>Keeping up to date (continuous development and improvement of products, business methodologies and concepts)</a:t>
            </a:r>
          </a:p>
          <a:p>
            <a:r>
              <a:rPr lang="en-GB" dirty="0" smtClean="0"/>
              <a:t>Shareholders</a:t>
            </a:r>
          </a:p>
          <a:p>
            <a:r>
              <a:rPr lang="en-GB" dirty="0" smtClean="0"/>
              <a:t>Moral compass</a:t>
            </a:r>
          </a:p>
        </p:txBody>
      </p:sp>
    </p:spTree>
    <p:extLst>
      <p:ext uri="{BB962C8B-B14F-4D97-AF65-F5344CB8AC3E}">
        <p14:creationId xmlns:p14="http://schemas.microsoft.com/office/powerpoint/2010/main" val="350578032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Example cost distribution of a software development business</a:t>
            </a:r>
            <a:endParaRPr lang="en-US" dirty="0"/>
          </a:p>
        </p:txBody>
      </p:sp>
      <p:graphicFrame>
        <p:nvGraphicFramePr>
          <p:cNvPr id="6" name="Chart 5"/>
          <p:cNvGraphicFramePr/>
          <p:nvPr>
            <p:extLst>
              <p:ext uri="{D42A27DB-BD31-4B8C-83A1-F6EECF244321}">
                <p14:modId xmlns:p14="http://schemas.microsoft.com/office/powerpoint/2010/main" val="1690993433"/>
              </p:ext>
            </p:extLst>
          </p:nvPr>
        </p:nvGraphicFramePr>
        <p:xfrm>
          <a:off x="1689288" y="2197290"/>
          <a:ext cx="9051499" cy="44709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893466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Caring for your assets</a:t>
            </a:r>
            <a:endParaRPr lang="en-US" dirty="0"/>
          </a:p>
        </p:txBody>
      </p:sp>
      <p:sp>
        <p:nvSpPr>
          <p:cNvPr id="3" name="Content Placeholder 2"/>
          <p:cNvSpPr>
            <a:spLocks noGrp="1"/>
          </p:cNvSpPr>
          <p:nvPr>
            <p:ph idx="1"/>
          </p:nvPr>
        </p:nvSpPr>
        <p:spPr>
          <a:xfrm>
            <a:off x="873457" y="2015732"/>
            <a:ext cx="10181397" cy="3961987"/>
          </a:xfrm>
        </p:spPr>
        <p:txBody>
          <a:bodyPr>
            <a:normAutofit fontScale="85000" lnSpcReduction="20000"/>
          </a:bodyPr>
          <a:lstStyle/>
          <a:p>
            <a:r>
              <a:rPr lang="en-GB" dirty="0" smtClean="0"/>
              <a:t>In a factory, you buy materials, process them in a building with manpower and equipment to create your product, in a software development company, your developers create your material, it is important to buy good materials too!</a:t>
            </a:r>
          </a:p>
          <a:p>
            <a:r>
              <a:rPr lang="en-GB" dirty="0" smtClean="0"/>
              <a:t>In a software development company, </a:t>
            </a:r>
            <a:r>
              <a:rPr lang="en-GB" dirty="0" smtClean="0"/>
              <a:t>payroll can cost 70- 80</a:t>
            </a:r>
            <a:r>
              <a:rPr lang="en-GB" dirty="0" smtClean="0"/>
              <a:t>% of your entire costs (Google </a:t>
            </a:r>
            <a:r>
              <a:rPr lang="en-GB" dirty="0" smtClean="0"/>
              <a:t>2017 spending)</a:t>
            </a:r>
            <a:endParaRPr lang="en-GB" dirty="0" smtClean="0"/>
          </a:p>
          <a:p>
            <a:r>
              <a:rPr lang="en-GB" dirty="0" smtClean="0"/>
              <a:t>Your developers must be able to grow as well, how you manage them is important</a:t>
            </a:r>
          </a:p>
          <a:p>
            <a:r>
              <a:rPr lang="en-GB" dirty="0" smtClean="0"/>
              <a:t>Fire HR that is </a:t>
            </a:r>
            <a:r>
              <a:rPr lang="en-GB" dirty="0" smtClean="0"/>
              <a:t>afraid of those costs and want to reduce it. If you add costs of classic factories, payroll + input stream materials gives a similar cost</a:t>
            </a:r>
          </a:p>
          <a:p>
            <a:r>
              <a:rPr lang="en-GB" dirty="0" smtClean="0"/>
              <a:t>Losing your developers equates to losing your input and output stream</a:t>
            </a:r>
          </a:p>
          <a:p>
            <a:r>
              <a:rPr lang="en-GB" dirty="0" smtClean="0"/>
              <a:t>Developers worried about their future and pay will give in to bribes to leak secrets, will also have low productivity and quality.</a:t>
            </a:r>
          </a:p>
          <a:p>
            <a:r>
              <a:rPr lang="en-GB" dirty="0" smtClean="0"/>
              <a:t>Improve their data correlation ability</a:t>
            </a:r>
            <a:endParaRPr lang="en-US" dirty="0"/>
          </a:p>
        </p:txBody>
      </p:sp>
    </p:spTree>
    <p:extLst>
      <p:ext uri="{BB962C8B-B14F-4D97-AF65-F5344CB8AC3E}">
        <p14:creationId xmlns:p14="http://schemas.microsoft.com/office/powerpoint/2010/main" val="29538719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Examples: Nintendo </a:t>
            </a:r>
            <a:r>
              <a:rPr lang="en-GB" dirty="0" smtClean="0"/>
              <a:t>and Activision</a:t>
            </a:r>
            <a:endParaRPr lang="en-US" dirty="0"/>
          </a:p>
        </p:txBody>
      </p:sp>
      <p:sp>
        <p:nvSpPr>
          <p:cNvPr id="3" name="Content Placeholder 2"/>
          <p:cNvSpPr>
            <a:spLocks noGrp="1"/>
          </p:cNvSpPr>
          <p:nvPr>
            <p:ph idx="1"/>
          </p:nvPr>
        </p:nvSpPr>
        <p:spPr>
          <a:xfrm>
            <a:off x="1451579" y="2015732"/>
            <a:ext cx="9603275" cy="3961987"/>
          </a:xfrm>
        </p:spPr>
        <p:txBody>
          <a:bodyPr>
            <a:normAutofit fontScale="92500" lnSpcReduction="20000"/>
          </a:bodyPr>
          <a:lstStyle/>
          <a:p>
            <a:r>
              <a:rPr lang="en-GB" dirty="0" smtClean="0"/>
              <a:t>2018, Activision received record profits, but fired 800 developers and reduced existing wages while CEO got $15M bonus. Looks like the CEO is planning another cash out and short term exit.</a:t>
            </a:r>
          </a:p>
          <a:p>
            <a:r>
              <a:rPr lang="en-GB" dirty="0" smtClean="0"/>
              <a:t>2011,2014, Nintendo CEO halves own pay, same with the board “</a:t>
            </a:r>
            <a:r>
              <a:rPr lang="en-GB" dirty="0"/>
              <a:t>The deduction of the fixed compensation is what we volunteered to do in order to show our sincere attitude and to </a:t>
            </a:r>
            <a:r>
              <a:rPr lang="en-GB" dirty="0" smtClean="0"/>
              <a:t>fulfil </a:t>
            </a:r>
            <a:r>
              <a:rPr lang="en-GB" dirty="0"/>
              <a:t>our responsibility,</a:t>
            </a:r>
            <a:r>
              <a:rPr lang="en-GB" dirty="0" smtClean="0"/>
              <a:t>” as 3DS sales slumped says hard to maintain quality with layoffs and salary cuts. (just look at what they made recently)</a:t>
            </a:r>
            <a:endParaRPr lang="en-GB" dirty="0" smtClean="0"/>
          </a:p>
          <a:p>
            <a:r>
              <a:rPr lang="en-GB" dirty="0" smtClean="0"/>
              <a:t>Just because your product is finished it will still need to be updated regularly for security, features and performance other than bugs. Lay offs/cuts Puts pressure on existing developers which will reduce quality (important if you are a security company). Extra developer time can be diverted to free open sourced projects and improving product base. The 1</a:t>
            </a:r>
            <a:r>
              <a:rPr lang="en-GB" baseline="30000" dirty="0" smtClean="0"/>
              <a:t>st</a:t>
            </a:r>
            <a:r>
              <a:rPr lang="en-GB" dirty="0" smtClean="0"/>
              <a:t> case would ruin the company and leave the customers with an unsupported product</a:t>
            </a:r>
          </a:p>
          <a:p>
            <a:endParaRPr lang="en-GB" dirty="0" smtClean="0"/>
          </a:p>
          <a:p>
            <a:endParaRPr lang="en-US" dirty="0"/>
          </a:p>
        </p:txBody>
      </p:sp>
    </p:spTree>
    <p:extLst>
      <p:ext uri="{BB962C8B-B14F-4D97-AF65-F5344CB8AC3E}">
        <p14:creationId xmlns:p14="http://schemas.microsoft.com/office/powerpoint/2010/main" val="1087669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dirty="0" smtClean="0"/>
              <a:t>Example: Breakdown of costs for a </a:t>
            </a:r>
            <a:r>
              <a:rPr lang="en-GB" dirty="0" smtClean="0"/>
              <a:t>person in Malaysia </a:t>
            </a:r>
            <a:r>
              <a:rPr lang="en-GB" dirty="0" smtClean="0"/>
              <a:t>(Software development is not cheap)</a:t>
            </a:r>
            <a:endParaRPr lang="en-US" dirty="0"/>
          </a:p>
        </p:txBody>
      </p:sp>
      <p:sp>
        <p:nvSpPr>
          <p:cNvPr id="3" name="Content Placeholder 2"/>
          <p:cNvSpPr>
            <a:spLocks noGrp="1"/>
          </p:cNvSpPr>
          <p:nvPr>
            <p:ph idx="1"/>
          </p:nvPr>
        </p:nvSpPr>
        <p:spPr>
          <a:xfrm>
            <a:off x="423080" y="1853754"/>
            <a:ext cx="11468214" cy="4465158"/>
          </a:xfrm>
        </p:spPr>
        <p:txBody>
          <a:bodyPr>
            <a:normAutofit fontScale="70000" lnSpcReduction="20000"/>
          </a:bodyPr>
          <a:lstStyle/>
          <a:p>
            <a:r>
              <a:rPr lang="en-GB" dirty="0" smtClean="0"/>
              <a:t>Vehicle</a:t>
            </a:r>
            <a:r>
              <a:rPr lang="en-US" dirty="0" smtClean="0"/>
              <a:t> (public transport still doesn’t allow you to get around fast)</a:t>
            </a:r>
            <a:br>
              <a:rPr lang="en-US" dirty="0" smtClean="0"/>
            </a:br>
            <a:r>
              <a:rPr lang="en-US" dirty="0" smtClean="0"/>
              <a:t>- basic </a:t>
            </a:r>
            <a:r>
              <a:rPr lang="en-US" dirty="0" err="1" smtClean="0"/>
              <a:t>perodua</a:t>
            </a:r>
            <a:r>
              <a:rPr lang="en-US" dirty="0" smtClean="0"/>
              <a:t> </a:t>
            </a:r>
            <a:r>
              <a:rPr lang="en-US" dirty="0" err="1" smtClean="0"/>
              <a:t>myvi</a:t>
            </a:r>
            <a:r>
              <a:rPr lang="en-US" dirty="0" smtClean="0"/>
              <a:t> 1.3L manual, RM 42790 OTR 3 year repayment 10% loan rm1365 pm and 5k deposit – source </a:t>
            </a:r>
            <a:r>
              <a:rPr lang="en-US" dirty="0" err="1" smtClean="0"/>
              <a:t>perodua</a:t>
            </a:r>
            <a:r>
              <a:rPr lang="en-US" dirty="0" smtClean="0"/>
              <a:t> loan calculator</a:t>
            </a:r>
            <a:endParaRPr lang="en-GB" dirty="0" smtClean="0"/>
          </a:p>
          <a:p>
            <a:r>
              <a:rPr lang="en-GB" dirty="0" smtClean="0"/>
              <a:t>Rent/mortgage (10-15 years most common </a:t>
            </a:r>
            <a:r>
              <a:rPr lang="en-GB" dirty="0"/>
              <a:t>in Australia </a:t>
            </a:r>
            <a:r>
              <a:rPr lang="en-GB" dirty="0">
                <a:hlinkClick r:id="rId2"/>
              </a:rPr>
              <a:t>https://</a:t>
            </a:r>
            <a:r>
              <a:rPr lang="en-GB" dirty="0" smtClean="0">
                <a:hlinkClick r:id="rId2"/>
              </a:rPr>
              <a:t>www.finder.com.au/home-loan-repayment-term</a:t>
            </a:r>
            <a:r>
              <a:rPr lang="en-GB" dirty="0" smtClean="0"/>
              <a:t>). Assuming 500k basic property 15 years with 7% loan = rm2972 pm</a:t>
            </a:r>
          </a:p>
          <a:p>
            <a:r>
              <a:rPr lang="en-GB" dirty="0" smtClean="0"/>
              <a:t>Just property + vehicle = </a:t>
            </a:r>
            <a:r>
              <a:rPr lang="en-GB" dirty="0" err="1" smtClean="0"/>
              <a:t>rm</a:t>
            </a:r>
            <a:r>
              <a:rPr lang="en-GB" dirty="0" smtClean="0"/>
              <a:t> 4337pm (BNM living wage estimate of 4.3K way off)</a:t>
            </a:r>
          </a:p>
          <a:p>
            <a:r>
              <a:rPr lang="en-GB" dirty="0" smtClean="0"/>
              <a:t>Food and consumables?, Car and property maintenance?, Medical and insurance? Savings?</a:t>
            </a:r>
          </a:p>
          <a:p>
            <a:r>
              <a:rPr lang="en-GB" dirty="0" smtClean="0"/>
              <a:t>Student loan repayments</a:t>
            </a:r>
            <a:r>
              <a:rPr lang="en-GB" dirty="0" smtClean="0"/>
              <a:t>? Family planning?</a:t>
            </a:r>
            <a:endParaRPr lang="en-GB" dirty="0"/>
          </a:p>
          <a:p>
            <a:r>
              <a:rPr lang="en-GB" dirty="0"/>
              <a:t>Desperate people make bad decisions and reduced productivity (i.e. </a:t>
            </a:r>
            <a:r>
              <a:rPr lang="en-GB" dirty="0" err="1"/>
              <a:t>dlink</a:t>
            </a:r>
            <a:r>
              <a:rPr lang="en-GB" dirty="0"/>
              <a:t> giving away its firmware keys</a:t>
            </a:r>
            <a:r>
              <a:rPr lang="en-GB" dirty="0" smtClean="0"/>
              <a:t>)</a:t>
            </a:r>
          </a:p>
          <a:p>
            <a:r>
              <a:rPr lang="en-GB" dirty="0" smtClean="0"/>
              <a:t>Its not </a:t>
            </a:r>
            <a:r>
              <a:rPr lang="en-GB" dirty="0" smtClean="0"/>
              <a:t>what the market rate is, not what a dumb BNM says, but how well can you grow the individual and the market, do you still want to </a:t>
            </a:r>
            <a:r>
              <a:rPr lang="en-GB" dirty="0" smtClean="0"/>
              <a:t>pay a fresh grad developer </a:t>
            </a:r>
            <a:r>
              <a:rPr lang="en-GB" dirty="0" err="1" smtClean="0"/>
              <a:t>rm</a:t>
            </a:r>
            <a:r>
              <a:rPr lang="en-GB" dirty="0" smtClean="0"/>
              <a:t> 3k pm or pay based on single or married? An unmarried fresh grad may need to care for parents and family too or might marry the following year, needing to save up to have a family within 5 years. </a:t>
            </a:r>
          </a:p>
          <a:p>
            <a:r>
              <a:rPr lang="en-GB" dirty="0" smtClean="0"/>
              <a:t>Reason behind Malaysia’s brain drain</a:t>
            </a:r>
          </a:p>
          <a:p>
            <a:r>
              <a:rPr lang="en-GB" dirty="0" smtClean="0"/>
              <a:t>Salary is not how much you can make do to survive, but how much can you </a:t>
            </a:r>
            <a:r>
              <a:rPr lang="en-GB" dirty="0" smtClean="0"/>
              <a:t>grow </a:t>
            </a:r>
            <a:r>
              <a:rPr lang="en-GB" dirty="0" smtClean="0"/>
              <a:t>and </a:t>
            </a:r>
            <a:r>
              <a:rPr lang="en-GB" dirty="0" smtClean="0"/>
              <a:t>do, not to spend on the business.</a:t>
            </a:r>
            <a:endParaRPr lang="en-GB" dirty="0" smtClean="0"/>
          </a:p>
          <a:p>
            <a:endParaRPr lang="en-GB" dirty="0" smtClean="0"/>
          </a:p>
        </p:txBody>
      </p:sp>
    </p:spTree>
    <p:extLst>
      <p:ext uri="{BB962C8B-B14F-4D97-AF65-F5344CB8AC3E}">
        <p14:creationId xmlns:p14="http://schemas.microsoft.com/office/powerpoint/2010/main" val="13128047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Investor and status independence</a:t>
            </a:r>
            <a:endParaRPr lang="en-US" dirty="0"/>
          </a:p>
        </p:txBody>
      </p:sp>
      <p:sp>
        <p:nvSpPr>
          <p:cNvPr id="3" name="Content Placeholder 2"/>
          <p:cNvSpPr>
            <a:spLocks noGrp="1"/>
          </p:cNvSpPr>
          <p:nvPr>
            <p:ph idx="1"/>
          </p:nvPr>
        </p:nvSpPr>
        <p:spPr/>
        <p:txBody>
          <a:bodyPr>
            <a:normAutofit fontScale="92500"/>
          </a:bodyPr>
          <a:lstStyle/>
          <a:p>
            <a:r>
              <a:rPr lang="en-GB" dirty="0" smtClean="0"/>
              <a:t>Chasing the investor and status is a fools gold, investors invest in you because they like what you are doing</a:t>
            </a:r>
          </a:p>
          <a:p>
            <a:r>
              <a:rPr lang="en-GB" dirty="0" smtClean="0"/>
              <a:t>Don’t chase status like MSC status, let them chase you, don’t use the status as a selling point, </a:t>
            </a:r>
          </a:p>
          <a:p>
            <a:r>
              <a:rPr lang="en-GB" dirty="0" smtClean="0"/>
              <a:t>Don’t lose focus on the foundation of your business, it needs to be kept secure</a:t>
            </a:r>
          </a:p>
          <a:p>
            <a:r>
              <a:rPr lang="en-GB" dirty="0" smtClean="0"/>
              <a:t>Don’t be afraid to lose noisy investors, they should be staff if they want to determine how things run and set goals</a:t>
            </a:r>
          </a:p>
          <a:p>
            <a:r>
              <a:rPr lang="en-GB" dirty="0" smtClean="0"/>
              <a:t>Investor legal,  need to be careful on how much access shareholders can have even over customer data (i.e. personal information)</a:t>
            </a:r>
            <a:endParaRPr lang="en-US" dirty="0"/>
          </a:p>
        </p:txBody>
      </p:sp>
    </p:spTree>
    <p:extLst>
      <p:ext uri="{BB962C8B-B14F-4D97-AF65-F5344CB8AC3E}">
        <p14:creationId xmlns:p14="http://schemas.microsoft.com/office/powerpoint/2010/main" val="28995718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Legal and Financial threats</a:t>
            </a:r>
            <a:endParaRPr lang="en-US" dirty="0"/>
          </a:p>
        </p:txBody>
      </p:sp>
      <p:sp>
        <p:nvSpPr>
          <p:cNvPr id="3" name="Content Placeholder 2"/>
          <p:cNvSpPr>
            <a:spLocks noGrp="1"/>
          </p:cNvSpPr>
          <p:nvPr>
            <p:ph idx="1"/>
          </p:nvPr>
        </p:nvSpPr>
        <p:spPr>
          <a:xfrm>
            <a:off x="887105" y="2015732"/>
            <a:ext cx="10167750" cy="3798214"/>
          </a:xfrm>
        </p:spPr>
        <p:txBody>
          <a:bodyPr>
            <a:normAutofit fontScale="85000" lnSpcReduction="10000"/>
          </a:bodyPr>
          <a:lstStyle/>
          <a:p>
            <a:r>
              <a:rPr lang="en-GB" dirty="0" smtClean="0"/>
              <a:t>Competitors and more will also use ways to get your secrets or bring you down through other means</a:t>
            </a:r>
          </a:p>
          <a:p>
            <a:r>
              <a:rPr lang="en-GB" dirty="0" smtClean="0"/>
              <a:t>Example, corporate buyout, becoming a shareholder for access, using any legal means against you (Samsung vs apple, compare japan and US results)</a:t>
            </a:r>
          </a:p>
          <a:p>
            <a:r>
              <a:rPr lang="en-GB" dirty="0" smtClean="0"/>
              <a:t>Others will not play fair, documentation, evidence and good procedures and policies are important, can show not negligent as well.</a:t>
            </a:r>
          </a:p>
          <a:p>
            <a:r>
              <a:rPr lang="en-GB" dirty="0" smtClean="0"/>
              <a:t>Even for law enforcement, have to restrict their access (law enforcement aren’t morally incorruptible), documentation (despite their rejection) combined with procedure can help prevent secrets and data leaks if law enforcement can snoop around (example, who, when and what they access).</a:t>
            </a:r>
          </a:p>
          <a:p>
            <a:r>
              <a:rPr lang="en-GB" dirty="0" smtClean="0"/>
              <a:t>Activists like anonymous group can end up targeting innocent and say that they are guilty</a:t>
            </a:r>
          </a:p>
          <a:p>
            <a:r>
              <a:rPr lang="en-GB" dirty="0" smtClean="0"/>
              <a:t>Your financial performance is important to maintain growth and prevent staff from breaking</a:t>
            </a:r>
            <a:endParaRPr lang="en-US" dirty="0"/>
          </a:p>
        </p:txBody>
      </p:sp>
    </p:spTree>
    <p:extLst>
      <p:ext uri="{BB962C8B-B14F-4D97-AF65-F5344CB8AC3E}">
        <p14:creationId xmlns:p14="http://schemas.microsoft.com/office/powerpoint/2010/main" val="2570070067"/>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6306</TotalTime>
  <Words>2929</Words>
  <Application>Microsoft Office PowerPoint</Application>
  <PresentationFormat>Widescreen</PresentationFormat>
  <Paragraphs>171</Paragraphs>
  <Slides>28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28</vt:i4>
      </vt:variant>
    </vt:vector>
  </HeadingPairs>
  <TitlesOfParts>
    <vt:vector size="31" baseType="lpstr">
      <vt:lpstr>Arial</vt:lpstr>
      <vt:lpstr>Gill Sans MT</vt:lpstr>
      <vt:lpstr>Gallery</vt:lpstr>
      <vt:lpstr>Business &amp; Technical Ecosystem for Software Development</vt:lpstr>
      <vt:lpstr>Security risks in a business</vt:lpstr>
      <vt:lpstr>Security risks inside a company</vt:lpstr>
      <vt:lpstr>Example cost distribution of a software development business</vt:lpstr>
      <vt:lpstr>Caring for your assets</vt:lpstr>
      <vt:lpstr>Examples: Nintendo and Activision</vt:lpstr>
      <vt:lpstr>Example: Breakdown of costs for a person in Malaysia (Software development is not cheap)</vt:lpstr>
      <vt:lpstr>Investor and status independence</vt:lpstr>
      <vt:lpstr>Legal and Financial threats</vt:lpstr>
      <vt:lpstr>Problems detecting fraud</vt:lpstr>
      <vt:lpstr>Infrastructure planning</vt:lpstr>
      <vt:lpstr>Picking the right tools</vt:lpstr>
      <vt:lpstr>How much time is actually spent writing code?</vt:lpstr>
      <vt:lpstr>Hostage situation preparedness</vt:lpstr>
      <vt:lpstr>Beating the industry and Market</vt:lpstr>
      <vt:lpstr>A more effective interview method example</vt:lpstr>
      <vt:lpstr>Frameworks</vt:lpstr>
      <vt:lpstr>Issues plaguing todays software development</vt:lpstr>
      <vt:lpstr>OpenSSL case study - heartbleed</vt:lpstr>
      <vt:lpstr>Developing using frameworks with open source</vt:lpstr>
      <vt:lpstr>Re-investing</vt:lpstr>
      <vt:lpstr>Differences in developing mobile apps</vt:lpstr>
      <vt:lpstr>Why not to use frameworks</vt:lpstr>
      <vt:lpstr>When to use a framework</vt:lpstr>
      <vt:lpstr>What sort of frameworks to consider</vt:lpstr>
      <vt:lpstr>Example cases of using frameworks</vt:lpstr>
      <vt:lpstr>When to use a framework on mobile</vt:lpstr>
      <vt:lpstr>Tips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&amp; Technical Ecosystem for Software Development</dc:title>
  <dc:creator>Rei</dc:creator>
  <cp:lastModifiedBy>Rei</cp:lastModifiedBy>
  <cp:revision>89</cp:revision>
  <dcterms:created xsi:type="dcterms:W3CDTF">2019-03-17T15:04:43Z</dcterms:created>
  <dcterms:modified xsi:type="dcterms:W3CDTF">2019-03-29T14:01:09Z</dcterms:modified>
</cp:coreProperties>
</file>